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1" r:id="rId1"/>
  </p:sldMasterIdLst>
  <p:notesMasterIdLst>
    <p:notesMasterId r:id="rId15"/>
  </p:notesMasterIdLst>
  <p:handoutMasterIdLst>
    <p:handoutMasterId r:id="rId16"/>
  </p:handoutMasterIdLst>
  <p:sldIdLst>
    <p:sldId id="376" r:id="rId2"/>
    <p:sldId id="372" r:id="rId3"/>
    <p:sldId id="328" r:id="rId4"/>
    <p:sldId id="377" r:id="rId5"/>
    <p:sldId id="381" r:id="rId6"/>
    <p:sldId id="318" r:id="rId7"/>
    <p:sldId id="344" r:id="rId8"/>
    <p:sldId id="373" r:id="rId9"/>
    <p:sldId id="374" r:id="rId10"/>
    <p:sldId id="347" r:id="rId11"/>
    <p:sldId id="378" r:id="rId12"/>
    <p:sldId id="380" r:id="rId13"/>
    <p:sldId id="360" r:id="rId14"/>
  </p:sldIdLst>
  <p:sldSz cx="9906000" cy="6858000" type="A4"/>
  <p:notesSz cx="6807200" cy="9939338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sz="2000" kern="1200">
        <a:solidFill>
          <a:schemeClr val="accent2"/>
        </a:solidFill>
        <a:latin typeface="Arial" panose="020B0604020202020204" pitchFamily="34" charset="0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69">
          <p15:clr>
            <a:srgbClr val="A4A3A4"/>
          </p15:clr>
        </p15:guide>
        <p15:guide id="2" orient="horz" pos="1071">
          <p15:clr>
            <a:srgbClr val="A4A3A4"/>
          </p15:clr>
        </p15:guide>
        <p15:guide id="3" pos="3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0E0E0"/>
    <a:srgbClr val="FF6600"/>
    <a:srgbClr val="FF3300"/>
    <a:srgbClr val="FF0000"/>
    <a:srgbClr val="C5C5C5"/>
    <a:srgbClr val="CF9E6D"/>
    <a:srgbClr val="DBB691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166" y="77"/>
      </p:cViewPr>
      <p:guideLst>
        <p:guide orient="horz" pos="3969"/>
        <p:guide orient="horz" pos="1071"/>
        <p:guide pos="30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800" y="-90"/>
      </p:cViewPr>
      <p:guideLst>
        <p:guide orient="horz" pos="3131"/>
        <p:guide pos="2144"/>
      </p:guideLst>
    </p:cSldViewPr>
  </p:notesViewPr>
  <p:gridSpacing cx="1800225" cy="18002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>
            <a:extLst>
              <a:ext uri="{FF2B5EF4-FFF2-40B4-BE49-F238E27FC236}">
                <a16:creationId xmlns:a16="http://schemas.microsoft.com/office/drawing/2014/main" id="{B1C9B1D6-FE10-4492-A4FB-046366BA149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t" anchorCtr="0" compatLnSpc="1">
            <a:prstTxWarp prst="textNoShape">
              <a:avLst/>
            </a:prstTxWarp>
          </a:bodyPr>
          <a:lstStyle>
            <a:lvl1pPr algn="l" defTabSz="920358">
              <a:lnSpc>
                <a:spcPct val="100000"/>
              </a:lnSpc>
              <a:defRPr sz="1200" b="1">
                <a:solidFill>
                  <a:srgbClr val="000066"/>
                </a:solidFill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2707" name="Rectangle 3">
            <a:extLst>
              <a:ext uri="{FF2B5EF4-FFF2-40B4-BE49-F238E27FC236}">
                <a16:creationId xmlns:a16="http://schemas.microsoft.com/office/drawing/2014/main" id="{51A93968-C541-4664-A326-A8F40827034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t" anchorCtr="0" compatLnSpc="1">
            <a:prstTxWarp prst="textNoShape">
              <a:avLst/>
            </a:prstTxWarp>
          </a:bodyPr>
          <a:lstStyle>
            <a:lvl1pPr algn="r" defTabSz="920358">
              <a:lnSpc>
                <a:spcPct val="100000"/>
              </a:lnSpc>
              <a:defRPr sz="1200" b="1">
                <a:solidFill>
                  <a:srgbClr val="000066"/>
                </a:solidFill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2708" name="Rectangle 4">
            <a:extLst>
              <a:ext uri="{FF2B5EF4-FFF2-40B4-BE49-F238E27FC236}">
                <a16:creationId xmlns:a16="http://schemas.microsoft.com/office/drawing/2014/main" id="{D74A950D-B79D-4C1D-8886-7F58967292C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b" anchorCtr="0" compatLnSpc="1">
            <a:prstTxWarp prst="textNoShape">
              <a:avLst/>
            </a:prstTxWarp>
          </a:bodyPr>
          <a:lstStyle>
            <a:lvl1pPr algn="l" defTabSz="920358">
              <a:lnSpc>
                <a:spcPct val="100000"/>
              </a:lnSpc>
              <a:defRPr sz="1200" b="1">
                <a:solidFill>
                  <a:srgbClr val="000066"/>
                </a:solidFill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2709" name="Rectangle 5">
            <a:extLst>
              <a:ext uri="{FF2B5EF4-FFF2-40B4-BE49-F238E27FC236}">
                <a16:creationId xmlns:a16="http://schemas.microsoft.com/office/drawing/2014/main" id="{E9C81B10-4CE5-4B7D-B396-2F4D985C586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1">
                <a:solidFill>
                  <a:srgbClr val="000066"/>
                </a:solidFill>
              </a:defRPr>
            </a:lvl1pPr>
          </a:lstStyle>
          <a:p>
            <a:fld id="{02D30496-46BF-4828-8A5D-108317DB695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7BDC3D25-DE17-47F0-BB9C-FE41365A499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t" anchorCtr="0" compatLnSpc="1">
            <a:prstTxWarp prst="textNoShape">
              <a:avLst/>
            </a:prstTxWarp>
          </a:bodyPr>
          <a:lstStyle>
            <a:lvl1pPr algn="l" defTabSz="920358">
              <a:lnSpc>
                <a:spcPct val="100000"/>
              </a:lnSpc>
              <a:defRPr sz="1200" b="1">
                <a:solidFill>
                  <a:srgbClr val="000066"/>
                </a:solidFill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779" name="Rectangle 3">
            <a:extLst>
              <a:ext uri="{FF2B5EF4-FFF2-40B4-BE49-F238E27FC236}">
                <a16:creationId xmlns:a16="http://schemas.microsoft.com/office/drawing/2014/main" id="{801A59E7-E621-4427-9C39-B81C1B1DA5C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t" anchorCtr="0" compatLnSpc="1">
            <a:prstTxWarp prst="textNoShape">
              <a:avLst/>
            </a:prstTxWarp>
          </a:bodyPr>
          <a:lstStyle>
            <a:lvl1pPr algn="r" defTabSz="920358">
              <a:lnSpc>
                <a:spcPct val="100000"/>
              </a:lnSpc>
              <a:defRPr sz="1200" b="1">
                <a:solidFill>
                  <a:srgbClr val="000066"/>
                </a:solidFill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E207E12B-FA73-4950-ADF6-6001AA128CB5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4538"/>
            <a:ext cx="5386387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1" name="Rectangle 5">
            <a:extLst>
              <a:ext uri="{FF2B5EF4-FFF2-40B4-BE49-F238E27FC236}">
                <a16:creationId xmlns:a16="http://schemas.microsoft.com/office/drawing/2014/main" id="{076AB587-BDD3-4A46-8BA8-39C3A1EA25D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21225"/>
            <a:ext cx="499427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75782" name="Rectangle 6">
            <a:extLst>
              <a:ext uri="{FF2B5EF4-FFF2-40B4-BE49-F238E27FC236}">
                <a16:creationId xmlns:a16="http://schemas.microsoft.com/office/drawing/2014/main" id="{E1FB4731-FDB3-4A40-ABB0-960A2752CFE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b" anchorCtr="0" compatLnSpc="1">
            <a:prstTxWarp prst="textNoShape">
              <a:avLst/>
            </a:prstTxWarp>
          </a:bodyPr>
          <a:lstStyle>
            <a:lvl1pPr algn="l" defTabSz="920358">
              <a:lnSpc>
                <a:spcPct val="100000"/>
              </a:lnSpc>
              <a:defRPr sz="1200" b="1">
                <a:solidFill>
                  <a:srgbClr val="000066"/>
                </a:solidFill>
                <a:latin typeface="Arial" charset="0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5783" name="Rectangle 7">
            <a:extLst>
              <a:ext uri="{FF2B5EF4-FFF2-40B4-BE49-F238E27FC236}">
                <a16:creationId xmlns:a16="http://schemas.microsoft.com/office/drawing/2014/main" id="{DF8544C9-9F64-4DEE-A4FD-87502B1C6B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4" tIns="46018" rIns="92034" bIns="46018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1">
                <a:solidFill>
                  <a:srgbClr val="000066"/>
                </a:solidFill>
              </a:defRPr>
            </a:lvl1pPr>
          </a:lstStyle>
          <a:p>
            <a:fld id="{6B67EECE-9B77-482A-B61A-D52F792730F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>
            <a:extLst>
              <a:ext uri="{FF2B5EF4-FFF2-40B4-BE49-F238E27FC236}">
                <a16:creationId xmlns:a16="http://schemas.microsoft.com/office/drawing/2014/main" id="{5A8BCBEB-3AA1-4107-B136-EBF419F732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>
            <a:extLst>
              <a:ext uri="{FF2B5EF4-FFF2-40B4-BE49-F238E27FC236}">
                <a16:creationId xmlns:a16="http://schemas.microsoft.com/office/drawing/2014/main" id="{5F1DE33B-A0C5-4ABB-8230-7F9C381AF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>
            <a:extLst>
              <a:ext uri="{FF2B5EF4-FFF2-40B4-BE49-F238E27FC236}">
                <a16:creationId xmlns:a16="http://schemas.microsoft.com/office/drawing/2014/main" id="{DDAE37A3-BAD0-4B2D-9BDE-37541FFF1AC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>
            <a:extLst>
              <a:ext uri="{FF2B5EF4-FFF2-40B4-BE49-F238E27FC236}">
                <a16:creationId xmlns:a16="http://schemas.microsoft.com/office/drawing/2014/main" id="{9684831E-9E0F-438D-9737-D0ACCE554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슬라이드 이미지 개체 틀 1">
            <a:extLst>
              <a:ext uri="{FF2B5EF4-FFF2-40B4-BE49-F238E27FC236}">
                <a16:creationId xmlns:a16="http://schemas.microsoft.com/office/drawing/2014/main" id="{87F1B443-6158-4276-89EA-6DB7C00E24E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슬라이드 노트 개체 틀 2">
            <a:extLst>
              <a:ext uri="{FF2B5EF4-FFF2-40B4-BE49-F238E27FC236}">
                <a16:creationId xmlns:a16="http://schemas.microsoft.com/office/drawing/2014/main" id="{C20D664C-6BB1-43FD-BE45-93C573339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슬라이드 이미지 개체 틀 1">
            <a:extLst>
              <a:ext uri="{FF2B5EF4-FFF2-40B4-BE49-F238E27FC236}">
                <a16:creationId xmlns:a16="http://schemas.microsoft.com/office/drawing/2014/main" id="{5A52F54B-D232-4C71-AC5D-351C77DA9DB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슬라이드 노트 개체 틀 2">
            <a:extLst>
              <a:ext uri="{FF2B5EF4-FFF2-40B4-BE49-F238E27FC236}">
                <a16:creationId xmlns:a16="http://schemas.microsoft.com/office/drawing/2014/main" id="{DDEA8C5C-1DAB-439C-80C4-CE2A2EB84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">
            <a:extLst>
              <a:ext uri="{FF2B5EF4-FFF2-40B4-BE49-F238E27FC236}">
                <a16:creationId xmlns:a16="http://schemas.microsoft.com/office/drawing/2014/main" id="{871D8E19-E35C-4C7E-BB87-9CACBF1C51A4}"/>
              </a:ext>
            </a:extLst>
          </p:cNvPr>
          <p:cNvCxnSpPr/>
          <p:nvPr userDrawn="1"/>
        </p:nvCxnSpPr>
        <p:spPr>
          <a:xfrm>
            <a:off x="3819525" y="260350"/>
            <a:ext cx="5813425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>
            <a:extLst>
              <a:ext uri="{FF2B5EF4-FFF2-40B4-BE49-F238E27FC236}">
                <a16:creationId xmlns:a16="http://schemas.microsoft.com/office/drawing/2014/main" id="{661E07FF-6D7A-477D-B477-50E7FC0B7F67}"/>
              </a:ext>
            </a:extLst>
          </p:cNvPr>
          <p:cNvSpPr/>
          <p:nvPr userDrawn="1"/>
        </p:nvSpPr>
        <p:spPr>
          <a:xfrm>
            <a:off x="9582150" y="0"/>
            <a:ext cx="323850" cy="447675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ko-KR" altLang="en-US"/>
          </a:p>
        </p:txBody>
      </p:sp>
      <p:sp>
        <p:nvSpPr>
          <p:cNvPr id="4" name="Text Box 29">
            <a:extLst>
              <a:ext uri="{FF2B5EF4-FFF2-40B4-BE49-F238E27FC236}">
                <a16:creationId xmlns:a16="http://schemas.microsoft.com/office/drawing/2014/main" id="{D37F1D74-80AC-4018-88FB-467D4FB54C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6481763"/>
            <a:ext cx="990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ko-KR" sz="1200">
                <a:solidFill>
                  <a:srgbClr val="59595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fld id="{4EDB3C59-65B0-4441-BE63-AF09972040D1}" type="slidenum">
              <a:rPr lang="ko-KR" altLang="en-GB" sz="1200">
                <a:solidFill>
                  <a:srgbClr val="59595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>
                <a:spcBef>
                  <a:spcPct val="50000"/>
                </a:spcBef>
              </a:pPr>
              <a:t>‹#›</a:t>
            </a:fld>
            <a:r>
              <a:rPr lang="ko-KR" altLang="en-GB" sz="1200">
                <a:solidFill>
                  <a:srgbClr val="59595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>
                <a:solidFill>
                  <a:srgbClr val="59595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endParaRPr lang="en-GB" altLang="ko-KR" sz="3600">
              <a:solidFill>
                <a:srgbClr val="595959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628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297652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39012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084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95300" y="274638"/>
            <a:ext cx="89154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34492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519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9">
            <a:extLst>
              <a:ext uri="{FF2B5EF4-FFF2-40B4-BE49-F238E27FC236}">
                <a16:creationId xmlns:a16="http://schemas.microsoft.com/office/drawing/2014/main" id="{8DC9F1CA-1DAF-4218-84F5-01A4289C001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6481763"/>
            <a:ext cx="9906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ko-KR" sz="1200">
                <a:solidFill>
                  <a:srgbClr val="59595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 </a:t>
            </a:r>
            <a:fld id="{346CF615-6837-4624-BDF7-A52764109CE5}" type="slidenum">
              <a:rPr lang="ko-KR" altLang="en-GB" sz="1200">
                <a:solidFill>
                  <a:srgbClr val="59595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pPr algn="ctr">
                <a:spcBef>
                  <a:spcPct val="50000"/>
                </a:spcBef>
              </a:pPr>
              <a:t>‹#›</a:t>
            </a:fld>
            <a:r>
              <a:rPr lang="ko-KR" altLang="en-GB" sz="1200">
                <a:solidFill>
                  <a:srgbClr val="59595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1200">
                <a:solidFill>
                  <a:srgbClr val="59595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endParaRPr lang="en-GB" altLang="ko-KR" sz="3600">
              <a:solidFill>
                <a:srgbClr val="595959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44" r:id="rId2"/>
    <p:sldLayoutId id="2147483845" r:id="rId3"/>
    <p:sldLayoutId id="2147483846" r:id="rId4"/>
    <p:sldLayoutId id="2147483847" r:id="rId5"/>
    <p:sldLayoutId id="214748384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HY울릉도L" pitchFamily="18" charset="-127"/>
          <a:ea typeface="HY울릉도L" pitchFamily="18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HY울릉도L" pitchFamily="18" charset="-127"/>
          <a:ea typeface="HY울릉도L" pitchFamily="18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HY울릉도L" pitchFamily="18" charset="-127"/>
          <a:ea typeface="HY울릉도L" pitchFamily="18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HY울릉도L" pitchFamily="18" charset="-127"/>
          <a:ea typeface="HY울릉도L" pitchFamily="18" charset="-127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HY울릉도L" pitchFamily="18" charset="-127"/>
          <a:ea typeface="HY울릉도L" pitchFamily="18" charset="-127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HY울릉도L" pitchFamily="18" charset="-127"/>
          <a:ea typeface="HY울릉도L" pitchFamily="18" charset="-127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HY울릉도L" pitchFamily="18" charset="-127"/>
          <a:ea typeface="HY울릉도L" pitchFamily="18" charset="-127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200" b="1">
          <a:solidFill>
            <a:srgbClr val="000066"/>
          </a:solidFill>
          <a:latin typeface="HY울릉도L" pitchFamily="18" charset="-127"/>
          <a:ea typeface="HY울릉도L" pitchFamily="18" charset="-127"/>
        </a:defRPr>
      </a:lvl9pPr>
    </p:titleStyle>
    <p:bodyStyle>
      <a:lvl1pPr marL="285750" indent="-28575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anose="05000000000000000000" pitchFamily="2" charset="2"/>
        <a:buChar char="q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666750" indent="-1905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Ø"/>
        <a:defRPr sz="1400" b="1">
          <a:solidFill>
            <a:schemeClr val="tx1"/>
          </a:solidFill>
          <a:latin typeface="+mn-lt"/>
          <a:ea typeface="+mn-ea"/>
        </a:defRPr>
      </a:lvl2pPr>
      <a:lvl3pPr marL="1047750" indent="-1905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2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SzPct val="40000"/>
        <a:buFont typeface="Wingdings" panose="05000000000000000000" pitchFamily="2" charset="2"/>
        <a:buChar char="l"/>
        <a:defRPr sz="12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직사각형 7">
            <a:extLst>
              <a:ext uri="{FF2B5EF4-FFF2-40B4-BE49-F238E27FC236}">
                <a16:creationId xmlns:a16="http://schemas.microsoft.com/office/drawing/2014/main" id="{357944EB-5A33-462C-8A9F-766C8F3BD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700" y="2952750"/>
            <a:ext cx="5286375" cy="1000125"/>
          </a:xfrm>
          <a:prstGeom prst="rect">
            <a:avLst/>
          </a:prstGeom>
          <a:noFill/>
          <a:ln w="12700" algn="ctr">
            <a:solidFill>
              <a:schemeClr val="bg1">
                <a:lumMod val="50000"/>
              </a:schemeClr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>
              <a:lnSpc>
                <a:spcPct val="90000"/>
              </a:lnSpc>
              <a:spcBef>
                <a:spcPts val="600"/>
              </a:spcBef>
              <a:defRPr/>
            </a:pP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본 계획서 양식은 최소한의 기본 내용만을 포함하고 있으므로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,</a:t>
            </a:r>
          </a:p>
          <a:p>
            <a:pPr>
              <a:lnSpc>
                <a:spcPct val="90000"/>
              </a:lnSpc>
              <a:spcBef>
                <a:spcPts val="600"/>
              </a:spcBef>
              <a:defRPr/>
            </a:pP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자세한 설명을 위하여 추가적인 양식을 사용하여</a:t>
            </a:r>
            <a:endParaRPr lang="en-US" altLang="ko-KR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defRPr/>
            </a:pP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과제에 대한 기술을 기재해도 </a:t>
            </a:r>
            <a:r>
              <a:rPr lang="ko-KR" altLang="en-US" sz="14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무방합니다</a:t>
            </a:r>
            <a:r>
              <a:rPr lang="en-US" altLang="ko-KR" sz="14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 (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20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장 이내 권장</a:t>
            </a:r>
            <a:r>
              <a:rPr lang="en-US" altLang="ko-KR" sz="14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). </a:t>
            </a:r>
            <a:r>
              <a:rPr lang="ko-KR" altLang="en-US" sz="14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  <a:cs typeface="Arial" panose="020B0604020202020204" pitchFamily="34" charset="0"/>
              </a:rPr>
              <a:t> </a:t>
            </a:r>
            <a:endParaRPr lang="ko-KR" altLang="en-US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  <a:cs typeface="Arial" panose="020B0604020202020204" pitchFamily="34" charset="0"/>
            </a:endParaRPr>
          </a:p>
        </p:txBody>
      </p:sp>
      <p:sp>
        <p:nvSpPr>
          <p:cNvPr id="5123" name="TextBox 31">
            <a:extLst>
              <a:ext uri="{FF2B5EF4-FFF2-40B4-BE49-F238E27FC236}">
                <a16:creationId xmlns:a16="http://schemas.microsoft.com/office/drawing/2014/main" id="{72929D22-CD65-4AEE-BD28-758199DAA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0775" y="4397375"/>
            <a:ext cx="256222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altLang="ko-KR" sz="1600" dirty="0" smtClean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2024. </a:t>
            </a:r>
            <a:r>
              <a:rPr lang="en-US" altLang="ko-KR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00. 00(</a:t>
            </a:r>
            <a:r>
              <a:rPr lang="ko-KR" altLang="en-US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제출일</a:t>
            </a:r>
            <a:r>
              <a:rPr lang="en-US" altLang="ko-KR" sz="1600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600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124" name="TextBox 28">
            <a:extLst>
              <a:ext uri="{FF2B5EF4-FFF2-40B4-BE49-F238E27FC236}">
                <a16:creationId xmlns:a16="http://schemas.microsoft.com/office/drawing/2014/main" id="{D0A10F9E-8996-4966-A28B-02B069EFC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5426075"/>
            <a:ext cx="4483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ko-KR" altLang="en-US" sz="1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㈜ </a:t>
            </a:r>
            <a:r>
              <a:rPr lang="en-US" altLang="ko-KR" sz="1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OOOO </a:t>
            </a:r>
            <a:r>
              <a:rPr lang="ko-KR" altLang="en-US" sz="1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또는 </a:t>
            </a:r>
            <a:r>
              <a:rPr lang="en-US" altLang="ko-KR" sz="1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OO</a:t>
            </a:r>
            <a:r>
              <a:rPr lang="ko-KR" altLang="en-US" sz="1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대학교</a:t>
            </a:r>
            <a:r>
              <a:rPr lang="en-US" altLang="ko-KR" sz="1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기관명</a:t>
            </a:r>
            <a:r>
              <a:rPr lang="en-US" altLang="ko-KR" sz="1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ko-KR" altLang="en-US" sz="180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1E6109-76F1-4F30-B467-450E38B33407}"/>
              </a:ext>
            </a:extLst>
          </p:cNvPr>
          <p:cNvSpPr txBox="1"/>
          <p:nvPr/>
        </p:nvSpPr>
        <p:spPr>
          <a:xfrm>
            <a:off x="1166813" y="1712913"/>
            <a:ext cx="75501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4000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4000" u="sng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○○○○</a:t>
            </a:r>
            <a:r>
              <a:rPr lang="en-US" altLang="ko-KR" sz="4000" u="sng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4000" u="sng" kern="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과제명</a:t>
            </a:r>
            <a:r>
              <a:rPr lang="en-US" altLang="ko-KR" sz="4000" u="sng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4000" b="1" u="sng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제안서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31E0952-2537-4988-A3C2-027041BCC7BC}"/>
              </a:ext>
            </a:extLst>
          </p:cNvPr>
          <p:cNvSpPr txBox="1"/>
          <p:nvPr/>
        </p:nvSpPr>
        <p:spPr>
          <a:xfrm>
            <a:off x="43169" y="38587"/>
            <a:ext cx="5609487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2024 </a:t>
            </a:r>
            <a:r>
              <a:rPr lang="en-US" altLang="ko-KR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ConTech</a:t>
            </a:r>
            <a:r>
              <a:rPr lang="ko-KR" altLang="en-US" sz="14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공모전</a:t>
            </a:r>
          </a:p>
        </p:txBody>
      </p:sp>
      <p:sp>
        <p:nvSpPr>
          <p:cNvPr id="5127" name="TextBox 1">
            <a:extLst>
              <a:ext uri="{FF2B5EF4-FFF2-40B4-BE49-F238E27FC236}">
                <a16:creationId xmlns:a16="http://schemas.microsoft.com/office/drawing/2014/main" id="{13CF37E5-ED88-4D28-9CC5-FB10C0BE1F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63" y="4760913"/>
            <a:ext cx="87328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※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제안서 제출일자와 약관동의서 제출일자는 동일해야 </a:t>
            </a:r>
            <a:r>
              <a:rPr lang="ko-KR" altLang="en-US" sz="14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함</a:t>
            </a:r>
            <a:endParaRPr lang="ko-KR" altLang="en-US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F0DF2E98-91A5-4F06-BADB-8AB8F7EDDB7A}"/>
              </a:ext>
            </a:extLst>
          </p:cNvPr>
          <p:cNvSpPr txBox="1"/>
          <p:nvPr/>
        </p:nvSpPr>
        <p:spPr>
          <a:xfrm>
            <a:off x="485235" y="595736"/>
            <a:ext cx="351405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기대성과 및 활용계획</a:t>
            </a:r>
          </a:p>
        </p:txBody>
      </p:sp>
      <p:grpSp>
        <p:nvGrpSpPr>
          <p:cNvPr id="16387" name="그룹 14">
            <a:extLst>
              <a:ext uri="{FF2B5EF4-FFF2-40B4-BE49-F238E27FC236}">
                <a16:creationId xmlns:a16="http://schemas.microsoft.com/office/drawing/2014/main" id="{6F885C53-9C51-448B-B325-DF37B92BC048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1222375"/>
            <a:ext cx="5762625" cy="369888"/>
            <a:chOff x="514301" y="1085850"/>
            <a:chExt cx="5762278" cy="3693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5C45792-8C1C-4B0E-BCD0-598F9B7276F9}"/>
                </a:ext>
              </a:extLst>
            </p:cNvPr>
            <p:cNvSpPr txBox="1"/>
            <p:nvPr/>
          </p:nvSpPr>
          <p:spPr>
            <a:xfrm>
              <a:off x="514301" y="1085850"/>
              <a:ext cx="5762278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  기대성과 </a:t>
              </a:r>
              <a:r>
                <a:rPr lang="en-US" altLang="ko-KR" sz="12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1200" kern="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정량적 </a:t>
              </a:r>
              <a:r>
                <a:rPr lang="en-US" altLang="ko-KR" sz="1200" kern="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or </a:t>
              </a:r>
              <a:r>
                <a:rPr lang="ko-KR" altLang="en-US" sz="1200" kern="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정성적 기대성과</a:t>
              </a:r>
              <a:r>
                <a:rPr lang="en-US" altLang="ko-KR" sz="1200" kern="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 </a:t>
              </a:r>
              <a:endParaRPr lang="ko-KR" altLang="en-US" sz="1200" kern="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866DB8B2-C227-4C7A-9812-35B42DB637AB}"/>
                </a:ext>
              </a:extLst>
            </p:cNvPr>
            <p:cNvSpPr/>
            <p:nvPr/>
          </p:nvSpPr>
          <p:spPr bwMode="auto">
            <a:xfrm>
              <a:off x="638119" y="1204734"/>
              <a:ext cx="142866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20" name="Group 156">
            <a:extLst>
              <a:ext uri="{FF2B5EF4-FFF2-40B4-BE49-F238E27FC236}">
                <a16:creationId xmlns:a16="http://schemas.microsoft.com/office/drawing/2014/main" id="{5E6AE918-482A-428F-93AE-24D1A826E1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427530"/>
              </p:ext>
            </p:extLst>
          </p:nvPr>
        </p:nvGraphicFramePr>
        <p:xfrm>
          <a:off x="614363" y="1706563"/>
          <a:ext cx="8651875" cy="3802057"/>
        </p:xfrm>
        <a:graphic>
          <a:graphicData uri="http://schemas.openxmlformats.org/drawingml/2006/table">
            <a:tbl>
              <a:tblPr/>
              <a:tblGrid>
                <a:gridCol w="2076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862">
                  <a:extLst>
                    <a:ext uri="{9D8B030D-6E8A-4147-A177-3AD203B41FA5}">
                      <a16:colId xmlns:a16="http://schemas.microsoft.com/office/drawing/2014/main" val="1265193282"/>
                    </a:ext>
                  </a:extLst>
                </a:gridCol>
                <a:gridCol w="50226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3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380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항  목</a:t>
                      </a: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해 당</a:t>
                      </a: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 용</a:t>
                      </a: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  고</a:t>
                      </a: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원가절감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  )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기존 기술과의 가격 비교 분석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공기단축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  )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공기단축 효과 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724396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차별화 </a:t>
                      </a: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신규성</a:t>
                      </a: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  )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기존 기술과의 차별성 기재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0113550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현장 안전 기여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  )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안전 기여 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9459360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생산성 향상</a:t>
                      </a: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  )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생산성향상 기대효과</a:t>
                      </a: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5228406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기술축적 및 활용도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  )</a:t>
                      </a:r>
                      <a:endParaRPr kumimoji="0" lang="ko-KR" altLang="ko-K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개발 이후 기술 활용에 대한 구체적 계획 기재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426443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지적재산권 확보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  )</a:t>
                      </a:r>
                      <a:endParaRPr kumimoji="0" lang="ko-KR" altLang="ko-K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지재권 확보 계획 및 일정 기재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058332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현 안 해 결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  )</a:t>
                      </a:r>
                      <a:endParaRPr kumimoji="0" lang="ko-KR" altLang="ko-K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프로젝트</a:t>
                      </a:r>
                      <a:r>
                        <a:rPr lang="en-US" altLang="ko-KR" sz="1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현안 해결</a:t>
                      </a: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지적재산권 확보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  )</a:t>
                      </a:r>
                      <a:endParaRPr kumimoji="0" lang="ko-KR" altLang="ko-K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지재권 확보 계획 및 일정 기재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</a:t>
                      </a:r>
                      <a:r>
                        <a:rPr kumimoji="0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 </a:t>
                      </a: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타</a:t>
                      </a: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   )</a:t>
                      </a:r>
                      <a:endParaRPr kumimoji="0" lang="ko-KR" altLang="ko-K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ko-KR" altLang="en-US" sz="14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기타 예상 성과</a:t>
                      </a: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96" marB="45696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450" name="TextBox 21">
            <a:extLst>
              <a:ext uri="{FF2B5EF4-FFF2-40B4-BE49-F238E27FC236}">
                <a16:creationId xmlns:a16="http://schemas.microsoft.com/office/drawing/2014/main" id="{F6545E0C-691A-4185-9651-C750A4420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3" y="5603875"/>
            <a:ext cx="8651875" cy="954088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※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원가절감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공기단축 등 </a:t>
            </a:r>
            <a:r>
              <a:rPr lang="ko-KR" altLang="en-US" sz="1400" dirty="0" err="1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기대성과를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수치상으로 명확히 제안 시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검토하여 과제선정 시 가점 부여</a:t>
            </a:r>
            <a:endParaRPr lang="en-US" altLang="ko-KR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   →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해당항목 체크 후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수치상으로 구체적으로 기입 </a:t>
            </a:r>
            <a:endParaRPr lang="en-US" altLang="ko-KR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      - (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예시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기존 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000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대비 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30%, 00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억원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원가 절감</a:t>
            </a:r>
            <a:endParaRPr lang="en-US" altLang="ko-KR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      - (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예시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기존 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000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공기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(00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일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대비 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00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일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00%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단축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 </a:t>
            </a:r>
            <a:endParaRPr lang="ko-KR" altLang="en-US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D03E76CA-5C04-482A-A276-F3D96745A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937EC1-46CC-46F6-B063-6497DD9448A5}"/>
              </a:ext>
            </a:extLst>
          </p:cNvPr>
          <p:cNvSpPr txBox="1"/>
          <p:nvPr/>
        </p:nvSpPr>
        <p:spPr>
          <a:xfrm>
            <a:off x="4824413" y="44450"/>
            <a:ext cx="1187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8D7E4F-9BBA-421E-9F37-6F1C47B8DAD3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기술구현 방향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BA3FF9-FBDD-45D2-8A09-03489880BC09}"/>
              </a:ext>
            </a:extLst>
          </p:cNvPr>
          <p:cNvSpPr txBox="1"/>
          <p:nvPr/>
        </p:nvSpPr>
        <p:spPr>
          <a:xfrm>
            <a:off x="6948488" y="44450"/>
            <a:ext cx="1331912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 err="1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sp>
        <p:nvSpPr>
          <p:cNvPr id="18503" name="TextBox 20">
            <a:extLst>
              <a:ext uri="{FF2B5EF4-FFF2-40B4-BE49-F238E27FC236}">
                <a16:creationId xmlns:a16="http://schemas.microsoft.com/office/drawing/2014/main" id="{EA66D859-FCB8-4ABB-8FBF-3C58FF3E0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7525" y="44450"/>
            <a:ext cx="156845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기대성과</a:t>
            </a:r>
            <a:r>
              <a:rPr lang="en-US" altLang="ko-KR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활용계획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617BEF5C-32A1-4A26-89EA-4F81566536A2}"/>
              </a:ext>
            </a:extLst>
          </p:cNvPr>
          <p:cNvSpPr txBox="1"/>
          <p:nvPr/>
        </p:nvSpPr>
        <p:spPr>
          <a:xfrm>
            <a:off x="485235" y="595736"/>
            <a:ext cx="351405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기대성과 및 활용계획</a:t>
            </a:r>
          </a:p>
        </p:txBody>
      </p:sp>
      <p:graphicFrame>
        <p:nvGraphicFramePr>
          <p:cNvPr id="21" name="Group 144">
            <a:extLst>
              <a:ext uri="{FF2B5EF4-FFF2-40B4-BE49-F238E27FC236}">
                <a16:creationId xmlns:a16="http://schemas.microsoft.com/office/drawing/2014/main" id="{56E8C998-AC6D-421C-983A-45A0240C9F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232570"/>
              </p:ext>
            </p:extLst>
          </p:nvPr>
        </p:nvGraphicFramePr>
        <p:xfrm>
          <a:off x="612775" y="1639888"/>
          <a:ext cx="8653463" cy="4660900"/>
        </p:xfrm>
        <a:graphic>
          <a:graphicData uri="http://schemas.openxmlformats.org/drawingml/2006/table">
            <a:tbl>
              <a:tblPr/>
              <a:tblGrid>
                <a:gridCol w="2171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6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934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22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08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적용현장 및 분야</a:t>
                      </a:r>
                    </a:p>
                  </a:txBody>
                  <a:tcPr marL="91433" marR="91433" marT="45734" marB="45734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  기</a:t>
                      </a:r>
                    </a:p>
                  </a:txBody>
                  <a:tcPr marL="91433" marR="91433" marT="45734" marB="45734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기대효과</a:t>
                      </a:r>
                    </a:p>
                  </a:txBody>
                  <a:tcPr marL="91433" marR="91433" marT="45734" marB="45734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  고</a:t>
                      </a:r>
                    </a:p>
                  </a:txBody>
                  <a:tcPr marL="91433" marR="91433" marT="45734" marB="45734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00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4" marB="45734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4" marB="45734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4" marB="45734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4" marB="45734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7428" name="그룹 22">
            <a:extLst>
              <a:ext uri="{FF2B5EF4-FFF2-40B4-BE49-F238E27FC236}">
                <a16:creationId xmlns:a16="http://schemas.microsoft.com/office/drawing/2014/main" id="{5F808CED-DC79-4034-BDF6-FC43F65A1FC8}"/>
              </a:ext>
            </a:extLst>
          </p:cNvPr>
          <p:cNvGrpSpPr>
            <a:grpSpLocks/>
          </p:cNvGrpSpPr>
          <p:nvPr/>
        </p:nvGrpSpPr>
        <p:grpSpPr bwMode="auto">
          <a:xfrm>
            <a:off x="512763" y="1184275"/>
            <a:ext cx="2879725" cy="369888"/>
            <a:chOff x="514302" y="1085850"/>
            <a:chExt cx="2881175" cy="36933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655DB4B-E802-4FF0-97AC-09D14C70AC81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활용 계획</a:t>
              </a: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468E6C9F-E300-4D4D-B981-E5154BA8B4E4}"/>
                </a:ext>
              </a:extLst>
            </p:cNvPr>
            <p:cNvSpPr/>
            <p:nvPr/>
          </p:nvSpPr>
          <p:spPr bwMode="auto">
            <a:xfrm>
              <a:off x="638189" y="1204734"/>
              <a:ext cx="142947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2" name="TextBox 12">
            <a:extLst>
              <a:ext uri="{FF2B5EF4-FFF2-40B4-BE49-F238E27FC236}">
                <a16:creationId xmlns:a16="http://schemas.microsoft.com/office/drawing/2014/main" id="{BD0B5C08-F35F-4577-AEA0-25E73553B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C95D13-3A13-46F7-A99B-506C24EDBADD}"/>
              </a:ext>
            </a:extLst>
          </p:cNvPr>
          <p:cNvSpPr txBox="1"/>
          <p:nvPr/>
        </p:nvSpPr>
        <p:spPr>
          <a:xfrm>
            <a:off x="4824413" y="44450"/>
            <a:ext cx="1187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9D3D70-D2AA-4893-8B76-AFE2ABF06EE8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기술구현 방향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A801B7-3881-4A3B-BAB9-E71D5795D772}"/>
              </a:ext>
            </a:extLst>
          </p:cNvPr>
          <p:cNvSpPr txBox="1"/>
          <p:nvPr/>
        </p:nvSpPr>
        <p:spPr>
          <a:xfrm>
            <a:off x="6948488" y="44450"/>
            <a:ext cx="1331912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 err="1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sp>
        <p:nvSpPr>
          <p:cNvPr id="19481" name="TextBox 16">
            <a:extLst>
              <a:ext uri="{FF2B5EF4-FFF2-40B4-BE49-F238E27FC236}">
                <a16:creationId xmlns:a16="http://schemas.microsoft.com/office/drawing/2014/main" id="{6D0A9A1E-95DA-4EF1-A3B4-16A732B67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7525" y="44450"/>
            <a:ext cx="156845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기대성과</a:t>
            </a:r>
            <a:r>
              <a:rPr lang="en-US" altLang="ko-KR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및 활용계획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8B6AEA8-62FA-41EC-AA38-16D7E08779F4}"/>
              </a:ext>
            </a:extLst>
          </p:cNvPr>
          <p:cNvSpPr txBox="1"/>
          <p:nvPr/>
        </p:nvSpPr>
        <p:spPr>
          <a:xfrm>
            <a:off x="485230" y="595736"/>
            <a:ext cx="351405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참고자료</a:t>
            </a:r>
          </a:p>
        </p:txBody>
      </p:sp>
      <p:grpSp>
        <p:nvGrpSpPr>
          <p:cNvPr id="18435" name="그룹 22">
            <a:extLst>
              <a:ext uri="{FF2B5EF4-FFF2-40B4-BE49-F238E27FC236}">
                <a16:creationId xmlns:a16="http://schemas.microsoft.com/office/drawing/2014/main" id="{185A6C90-8583-4351-9739-D33FAC8D0F07}"/>
              </a:ext>
            </a:extLst>
          </p:cNvPr>
          <p:cNvGrpSpPr>
            <a:grpSpLocks/>
          </p:cNvGrpSpPr>
          <p:nvPr/>
        </p:nvGrpSpPr>
        <p:grpSpPr bwMode="auto">
          <a:xfrm>
            <a:off x="512763" y="1260475"/>
            <a:ext cx="2879725" cy="369888"/>
            <a:chOff x="514302" y="1085851"/>
            <a:chExt cx="2881175" cy="36933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C5A9849-C077-41F6-95C7-586F9973402C}"/>
                </a:ext>
              </a:extLst>
            </p:cNvPr>
            <p:cNvSpPr txBox="1"/>
            <p:nvPr/>
          </p:nvSpPr>
          <p:spPr>
            <a:xfrm>
              <a:off x="514302" y="1085851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개발 역량</a:t>
              </a: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4DCD7ACA-D576-4888-992E-2A6675CF43C2}"/>
                </a:ext>
              </a:extLst>
            </p:cNvPr>
            <p:cNvSpPr/>
            <p:nvPr/>
          </p:nvSpPr>
          <p:spPr bwMode="auto">
            <a:xfrm>
              <a:off x="638189" y="1204735"/>
              <a:ext cx="142947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8436" name="그룹 22">
            <a:extLst>
              <a:ext uri="{FF2B5EF4-FFF2-40B4-BE49-F238E27FC236}">
                <a16:creationId xmlns:a16="http://schemas.microsoft.com/office/drawing/2014/main" id="{7B6D1AD4-87C6-4253-A5C0-F1939FCC9E57}"/>
              </a:ext>
            </a:extLst>
          </p:cNvPr>
          <p:cNvGrpSpPr>
            <a:grpSpLocks/>
          </p:cNvGrpSpPr>
          <p:nvPr/>
        </p:nvGrpSpPr>
        <p:grpSpPr bwMode="auto">
          <a:xfrm>
            <a:off x="517525" y="2698750"/>
            <a:ext cx="3784600" cy="369888"/>
            <a:chOff x="514302" y="1085850"/>
            <a:chExt cx="3580146" cy="36877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648B294-D081-4095-91FA-F6A1D3C722D2}"/>
                </a:ext>
              </a:extLst>
            </p:cNvPr>
            <p:cNvSpPr txBox="1"/>
            <p:nvPr/>
          </p:nvSpPr>
          <p:spPr>
            <a:xfrm>
              <a:off x="514302" y="1085850"/>
              <a:ext cx="3580146" cy="36877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제안 기술 아이디어 관련 대회 수상</a:t>
              </a: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6CF2C380-5AA0-4BE0-BA38-3F9B8B929E64}"/>
                </a:ext>
              </a:extLst>
            </p:cNvPr>
            <p:cNvSpPr/>
            <p:nvPr/>
          </p:nvSpPr>
          <p:spPr bwMode="auto">
            <a:xfrm>
              <a:off x="637445" y="1204556"/>
              <a:ext cx="142666" cy="14402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8437" name="그룹 22">
            <a:extLst>
              <a:ext uri="{FF2B5EF4-FFF2-40B4-BE49-F238E27FC236}">
                <a16:creationId xmlns:a16="http://schemas.microsoft.com/office/drawing/2014/main" id="{17123558-C0E6-4329-AE2A-E214E25564E4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4751388"/>
            <a:ext cx="2879725" cy="369887"/>
            <a:chOff x="514302" y="1085850"/>
            <a:chExt cx="2881175" cy="3693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84B9EF2-8D51-48BC-B224-E7F3D0B9B158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  특허</a:t>
              </a:r>
              <a:r>
                <a:rPr lang="en-US" altLang="ko-KR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/</a:t>
              </a: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실용신안 </a:t>
              </a:r>
              <a:r>
                <a:rPr lang="en-US" altLang="ko-KR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등록</a:t>
              </a:r>
              <a:r>
                <a:rPr lang="en-US" altLang="ko-KR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/</a:t>
              </a: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출원</a:t>
              </a:r>
              <a:r>
                <a:rPr lang="en-US" altLang="ko-KR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1800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D51BD3EA-B843-4EB9-8D07-FBA28C53C7D8}"/>
                </a:ext>
              </a:extLst>
            </p:cNvPr>
            <p:cNvSpPr/>
            <p:nvPr/>
          </p:nvSpPr>
          <p:spPr bwMode="auto">
            <a:xfrm>
              <a:off x="638189" y="1204733"/>
              <a:ext cx="142947" cy="1426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17A428A2-6C1F-4685-BB61-00E01E4998D8}"/>
              </a:ext>
            </a:extLst>
          </p:cNvPr>
          <p:cNvGraphicFramePr>
            <a:graphicFrameLocks noGrp="1"/>
          </p:cNvGraphicFramePr>
          <p:nvPr/>
        </p:nvGraphicFramePr>
        <p:xfrm>
          <a:off x="673100" y="1670050"/>
          <a:ext cx="8639175" cy="808038"/>
        </p:xfrm>
        <a:graphic>
          <a:graphicData uri="http://schemas.openxmlformats.org/drawingml/2006/table">
            <a:tbl>
              <a:tblPr firstRow="1" bandRow="1"/>
              <a:tblGrid>
                <a:gridCol w="8639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08038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l" latinLnBrk="1"/>
                      <a:endParaRPr lang="ko-KR" altLang="en-US" sz="1400" b="0" dirty="0">
                        <a:solidFill>
                          <a:srgbClr val="C00000"/>
                        </a:solidFill>
                        <a:effectLst/>
                        <a:latin typeface="바탕체" panose="02030609000101010101" pitchFamily="17" charset="-127"/>
                        <a:ea typeface="바탕체" panose="02030609000101010101" pitchFamily="17" charset="-127"/>
                      </a:endParaRPr>
                    </a:p>
                  </a:txBody>
                  <a:tcPr marL="99058" marR="99058" marT="45731" marB="4573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Group 156">
            <a:extLst>
              <a:ext uri="{FF2B5EF4-FFF2-40B4-BE49-F238E27FC236}">
                <a16:creationId xmlns:a16="http://schemas.microsoft.com/office/drawing/2014/main" id="{E69E4D68-4C54-4224-B979-79009FC453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790856"/>
              </p:ext>
            </p:extLst>
          </p:nvPr>
        </p:nvGraphicFramePr>
        <p:xfrm>
          <a:off x="635000" y="3444875"/>
          <a:ext cx="8651874" cy="956700"/>
        </p:xfrm>
        <a:graphic>
          <a:graphicData uri="http://schemas.openxmlformats.org/drawingml/2006/table">
            <a:tbl>
              <a:tblPr/>
              <a:tblGrid>
                <a:gridCol w="1199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4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26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9350">
                  <a:extLst>
                    <a:ext uri="{9D8B030D-6E8A-4147-A177-3AD203B41FA5}">
                      <a16:colId xmlns:a16="http://schemas.microsoft.com/office/drawing/2014/main" val="1308727233"/>
                    </a:ext>
                  </a:extLst>
                </a:gridCol>
                <a:gridCol w="14328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047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수상일</a:t>
                      </a: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대회명</a:t>
                      </a:r>
                      <a:endParaRPr kumimoji="0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기술아이디어명</a:t>
                      </a: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주최기관</a:t>
                      </a:r>
                      <a:endParaRPr kumimoji="0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상격</a:t>
                      </a: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상금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백만원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endParaRPr kumimoji="0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01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01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658" marB="4565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Group 156">
            <a:extLst>
              <a:ext uri="{FF2B5EF4-FFF2-40B4-BE49-F238E27FC236}">
                <a16:creationId xmlns:a16="http://schemas.microsoft.com/office/drawing/2014/main" id="{4CD9F746-FCB7-4342-B823-20B765394E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460293"/>
              </p:ext>
            </p:extLst>
          </p:nvPr>
        </p:nvGraphicFramePr>
        <p:xfrm>
          <a:off x="660400" y="5478463"/>
          <a:ext cx="8651874" cy="957078"/>
        </p:xfrm>
        <a:graphic>
          <a:graphicData uri="http://schemas.openxmlformats.org/drawingml/2006/table">
            <a:tbl>
              <a:tblPr/>
              <a:tblGrid>
                <a:gridCol w="1199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3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1308727233"/>
                    </a:ext>
                  </a:extLst>
                </a:gridCol>
                <a:gridCol w="18135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1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연도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발명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고안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 명칭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출원인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</a:t>
                      </a: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0" lang="ko-KR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출원번호</a:t>
                      </a:r>
                      <a:endParaRPr kumimoji="0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국가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1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13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A0DA577E-AE12-405A-A48E-03367F1A7613}"/>
              </a:ext>
            </a:extLst>
          </p:cNvPr>
          <p:cNvSpPr txBox="1"/>
          <p:nvPr/>
        </p:nvSpPr>
        <p:spPr>
          <a:xfrm>
            <a:off x="291253" y="34925"/>
            <a:ext cx="9455573" cy="52322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※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본 항목은 참가자의 기술개발 역량 등을 파악하기 위한 참고자료로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4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이력 내용에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따른 불이익은 </a:t>
            </a:r>
            <a:r>
              <a:rPr lang="ko-KR" altLang="en-US" sz="14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없습니다</a:t>
            </a:r>
            <a:r>
              <a:rPr lang="en-US" altLang="ko-KR" sz="14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.</a:t>
            </a:r>
            <a:endParaRPr lang="en-US" altLang="ko-KR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>
              <a:defRPr/>
            </a:pP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  (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단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허위 사항이 발견될 경우 선정 및 혜택이 취소 될 수 있음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 </a:t>
            </a:r>
            <a:endParaRPr lang="ko-KR" altLang="en-US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94E348-289E-48F4-A178-07257FF731D1}"/>
              </a:ext>
            </a:extLst>
          </p:cNvPr>
          <p:cNvSpPr txBox="1"/>
          <p:nvPr/>
        </p:nvSpPr>
        <p:spPr>
          <a:xfrm>
            <a:off x="635000" y="3067050"/>
            <a:ext cx="8126413" cy="30797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제안 기술 아이디어와 관련하여 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유사 아이디어 등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타 공모전 수상경력 여부 기재</a:t>
            </a:r>
            <a:endParaRPr lang="en-US" altLang="ko-KR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71BD344-E594-4E86-84B2-268A776B976E}"/>
              </a:ext>
            </a:extLst>
          </p:cNvPr>
          <p:cNvSpPr txBox="1"/>
          <p:nvPr/>
        </p:nvSpPr>
        <p:spPr>
          <a:xfrm>
            <a:off x="673100" y="5111750"/>
            <a:ext cx="8088313" cy="30797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제안 기술 아이디어와 관련하여 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(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유사 아이디어 등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특허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/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실용신안 등록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/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출원 여부 기재</a:t>
            </a:r>
            <a:endParaRPr lang="en-US" altLang="ko-KR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1BC7C1-67D9-4BF9-A360-C5B852550761}"/>
              </a:ext>
            </a:extLst>
          </p:cNvPr>
          <p:cNvSpPr txBox="1"/>
          <p:nvPr/>
        </p:nvSpPr>
        <p:spPr>
          <a:xfrm>
            <a:off x="2509838" y="1814513"/>
            <a:ext cx="4806950" cy="523875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유사 기술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/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제품 개발 성공사례 및 주요 실적</a:t>
            </a:r>
          </a:p>
          <a:p>
            <a:pPr>
              <a:defRPr/>
            </a:pP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해당 분야 기술 경험 수준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51">
            <a:extLst>
              <a:ext uri="{FF2B5EF4-FFF2-40B4-BE49-F238E27FC236}">
                <a16:creationId xmlns:a16="http://schemas.microsoft.com/office/drawing/2014/main" id="{EA8650CD-5F81-4339-956B-D2E3051F2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775" y="1255713"/>
            <a:ext cx="8640763" cy="5045075"/>
          </a:xfrm>
          <a:prstGeom prst="rect">
            <a:avLst/>
          </a:prstGeom>
          <a:solidFill>
            <a:srgbClr val="F0F0F0"/>
          </a:solidFill>
          <a:ln w="3175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/>
          </a:ln>
        </p:spPr>
        <p:txBody>
          <a:bodyPr wrap="none" lIns="92075" tIns="46038" rIns="92075" bIns="46038"/>
          <a:lstStyle/>
          <a:p>
            <a:pPr>
              <a:lnSpc>
                <a:spcPct val="13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endParaRPr lang="en-US" altLang="ko-KR" sz="14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endParaRPr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3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r>
              <a:rPr lang="ko-KR" altLang="en-US" sz="1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>
              <a:lnSpc>
                <a:spcPct val="130000"/>
              </a:lnSpc>
              <a:spcBef>
                <a:spcPct val="40000"/>
              </a:spcBef>
              <a:buFont typeface="Wingdings" pitchFamily="2" charset="2"/>
              <a:buNone/>
              <a:defRPr/>
            </a:pPr>
            <a:endParaRPr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A318A7-977A-49EA-89B8-D31CE296FB76}"/>
              </a:ext>
            </a:extLst>
          </p:cNvPr>
          <p:cNvSpPr txBox="1"/>
          <p:nvPr/>
        </p:nvSpPr>
        <p:spPr>
          <a:xfrm>
            <a:off x="2260600" y="2823672"/>
            <a:ext cx="5645150" cy="1677382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en-US" altLang="ko-KR" sz="1400" dirty="0">
              <a:solidFill>
                <a:srgbClr val="C00000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>
              <a:spcAft>
                <a:spcPts val="600"/>
              </a:spcAft>
              <a:defRPr/>
            </a:pP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요청 및 건의 사항</a:t>
            </a:r>
          </a:p>
          <a:p>
            <a:pPr>
              <a:defRPr/>
            </a:pP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 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-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공모전을 통해 지원받고자 하는 사항</a:t>
            </a:r>
          </a:p>
          <a:p>
            <a:pPr>
              <a:defRPr/>
            </a:pP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 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-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건의 사항</a:t>
            </a:r>
          </a:p>
          <a:p>
            <a:pPr>
              <a:defRPr/>
            </a:pPr>
            <a:endParaRPr lang="ko-KR" altLang="en-US" sz="14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>
              <a:defRPr/>
            </a:pP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기타</a:t>
            </a:r>
            <a:r>
              <a:rPr lang="en-US" altLang="ko-KR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4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제안서 주제로 지정되지 않은 기타 주제의 자유 기술</a:t>
            </a:r>
          </a:p>
          <a:p>
            <a:pPr>
              <a:defRPr/>
            </a:pPr>
            <a:endParaRPr lang="ko-KR" altLang="en-US" sz="1400" dirty="0">
              <a:solidFill>
                <a:srgbClr val="C00000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B6AEA8-62FA-41EC-AA38-16D7E08779F4}"/>
              </a:ext>
            </a:extLst>
          </p:cNvPr>
          <p:cNvSpPr txBox="1"/>
          <p:nvPr/>
        </p:nvSpPr>
        <p:spPr>
          <a:xfrm>
            <a:off x="485230" y="595736"/>
            <a:ext cx="351405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400" b="1" kern="0" spc="-15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 타</a:t>
            </a:r>
            <a:endParaRPr lang="ko-KR" altLang="en-US" sz="2400" b="1" kern="0" spc="-15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2">
            <a:extLst>
              <a:ext uri="{FF2B5EF4-FFF2-40B4-BE49-F238E27FC236}">
                <a16:creationId xmlns:a16="http://schemas.microsoft.com/office/drawing/2014/main" id="{7EF62CD5-C8D3-4A0C-938E-9830D4631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B27DD2-E742-4118-A19E-0A4A3EB1D992}"/>
              </a:ext>
            </a:extLst>
          </p:cNvPr>
          <p:cNvSpPr txBox="1"/>
          <p:nvPr/>
        </p:nvSpPr>
        <p:spPr>
          <a:xfrm>
            <a:off x="4824413" y="44450"/>
            <a:ext cx="1187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1C3B95-7A20-43D0-A973-F5BC140446E4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기술구현 방향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20F31A-8A03-4139-BBD0-76AF6BC860F3}"/>
              </a:ext>
            </a:extLst>
          </p:cNvPr>
          <p:cNvSpPr txBox="1"/>
          <p:nvPr/>
        </p:nvSpPr>
        <p:spPr>
          <a:xfrm>
            <a:off x="6948488" y="44450"/>
            <a:ext cx="1331912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 err="1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6AE502-B59A-495B-A2B6-A603AA5E113C}"/>
              </a:ext>
            </a:extLst>
          </p:cNvPr>
          <p:cNvSpPr txBox="1"/>
          <p:nvPr/>
        </p:nvSpPr>
        <p:spPr>
          <a:xfrm>
            <a:off x="8137525" y="44450"/>
            <a:ext cx="1568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기대성과</a:t>
            </a:r>
            <a:r>
              <a:rPr lang="en-US" altLang="ko-KR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및 활용계획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0686831-CCF1-44EF-AA62-8EFAD889821F}"/>
              </a:ext>
            </a:extLst>
          </p:cNvPr>
          <p:cNvSpPr txBox="1"/>
          <p:nvPr/>
        </p:nvSpPr>
        <p:spPr>
          <a:xfrm>
            <a:off x="485233" y="595736"/>
            <a:ext cx="288117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기술 개요</a:t>
            </a:r>
          </a:p>
        </p:txBody>
      </p:sp>
      <p:graphicFrame>
        <p:nvGraphicFramePr>
          <p:cNvPr id="22" name="표 21">
            <a:extLst>
              <a:ext uri="{FF2B5EF4-FFF2-40B4-BE49-F238E27FC236}">
                <a16:creationId xmlns:a16="http://schemas.microsoft.com/office/drawing/2014/main" id="{E4BB89BD-1CB6-4A75-867B-ED03A756F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31893"/>
              </p:ext>
            </p:extLst>
          </p:nvPr>
        </p:nvGraphicFramePr>
        <p:xfrm>
          <a:off x="476250" y="1270000"/>
          <a:ext cx="8924923" cy="5202238"/>
        </p:xfrm>
        <a:graphic>
          <a:graphicData uri="http://schemas.openxmlformats.org/drawingml/2006/table">
            <a:tbl>
              <a:tblPr firstRow="1" bandRow="1"/>
              <a:tblGrid>
                <a:gridCol w="1503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7058">
                  <a:extLst>
                    <a:ext uri="{9D8B030D-6E8A-4147-A177-3AD203B41FA5}">
                      <a16:colId xmlns:a16="http://schemas.microsoft.com/office/drawing/2014/main" val="1703942273"/>
                    </a:ext>
                  </a:extLst>
                </a:gridCol>
                <a:gridCol w="1103316">
                  <a:extLst>
                    <a:ext uri="{9D8B030D-6E8A-4147-A177-3AD203B41FA5}">
                      <a16:colId xmlns:a16="http://schemas.microsoft.com/office/drawing/2014/main" val="4284789307"/>
                    </a:ext>
                  </a:extLst>
                </a:gridCol>
                <a:gridCol w="7519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6805">
                  <a:extLst>
                    <a:ext uri="{9D8B030D-6E8A-4147-A177-3AD203B41FA5}">
                      <a16:colId xmlns:a16="http://schemas.microsoft.com/office/drawing/2014/main" val="2952859997"/>
                    </a:ext>
                  </a:extLst>
                </a:gridCol>
                <a:gridCol w="11384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8402">
                  <a:extLst>
                    <a:ext uri="{9D8B030D-6E8A-4147-A177-3AD203B41FA5}">
                      <a16:colId xmlns:a16="http://schemas.microsoft.com/office/drawing/2014/main" val="2237047556"/>
                    </a:ext>
                  </a:extLst>
                </a:gridCol>
                <a:gridCol w="1496857">
                  <a:extLst>
                    <a:ext uri="{9D8B030D-6E8A-4147-A177-3AD203B41FA5}">
                      <a16:colId xmlns:a16="http://schemas.microsoft.com/office/drawing/2014/main" val="1030053421"/>
                    </a:ext>
                  </a:extLst>
                </a:gridCol>
              </a:tblGrid>
              <a:tr h="384021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과제</a:t>
                      </a:r>
                      <a:r>
                        <a:rPr lang="en-US" altLang="ko-KR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아이디어</a:t>
                      </a:r>
                      <a:r>
                        <a:rPr lang="en-US" altLang="ko-KR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명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en-US" altLang="ko-KR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3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3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52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상품 분야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세부기술</a:t>
                      </a:r>
                      <a:r>
                        <a:rPr lang="ko-KR" altLang="en-US" sz="12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분야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81351"/>
                  </a:ext>
                </a:extLst>
              </a:tr>
              <a:tr h="274305">
                <a:tc row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개발기간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이내 </a:t>
                      </a:r>
                      <a:r>
                        <a:rPr lang="en-US" altLang="ko-KR" sz="12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)</a:t>
                      </a:r>
                      <a:endParaRPr lang="ko-KR" altLang="en-US" sz="12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’25.1.2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aseline="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‘</a:t>
                      </a:r>
                      <a:r>
                        <a:rPr lang="en-US" altLang="ko-KR" sz="12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25.10.31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예</a:t>
                      </a:r>
                      <a:r>
                        <a:rPr lang="ko-KR" altLang="en-US" sz="1200" b="1" baseline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산액</a:t>
                      </a:r>
                      <a:endParaRPr lang="ko-KR" altLang="en-US" sz="12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gridSpan="3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r" latinLnBrk="1"/>
                      <a:r>
                        <a:rPr lang="ko-KR" altLang="en-US" sz="1200" dirty="0" err="1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백만원</a:t>
                      </a:r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05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10" marB="4571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lang="ko-KR" altLang="en-US" sz="12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년 이상 </a:t>
                      </a:r>
                      <a:r>
                        <a:rPr lang="en-US" altLang="ko-KR" sz="1200" dirty="0"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 )</a:t>
                      </a:r>
                      <a:endParaRPr lang="ko-KR" altLang="en-US" sz="1200" dirty="0"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r>
                        <a:rPr lang="en-US" altLang="ko-KR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‘</a:t>
                      </a:r>
                      <a:r>
                        <a:rPr lang="en-US" altLang="ko-KR" sz="12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25.1.2 </a:t>
                      </a:r>
                      <a:r>
                        <a:rPr lang="en-US" altLang="ko-KR" sz="12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 ‘00.00.00</a:t>
                      </a:r>
                      <a:endParaRPr lang="ko-KR" altLang="en-US" sz="12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10" marB="4571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10" marB="4571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7909075"/>
                  </a:ext>
                </a:extLst>
              </a:tr>
              <a:tr h="274305">
                <a:tc>
                  <a:txBody>
                    <a:bodyPr/>
                    <a:lstStyle/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기관 분류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등록 </a:t>
                      </a:r>
                      <a:r>
                        <a:rPr lang="ko-KR" altLang="en-US" sz="1200" dirty="0" err="1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파트너사</a:t>
                      </a:r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en-US" altLang="ko-KR" sz="1200" baseline="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 )</a:t>
                      </a:r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일반기업 </a:t>
                      </a:r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</a:t>
                      </a:r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중소 </a:t>
                      </a:r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 </a:t>
                      </a:r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중견</a:t>
                      </a:r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)</a:t>
                      </a:r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10" marB="4571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스타트업</a:t>
                      </a:r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 )</a:t>
                      </a:r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10" marB="4571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대학</a:t>
                      </a:r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연구기관 </a:t>
                      </a:r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  )</a:t>
                      </a:r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095206"/>
                  </a:ext>
                </a:extLst>
              </a:tr>
              <a:tr h="365752">
                <a:tc rowSpan="4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200" b="1" dirty="0" err="1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대표연구자</a:t>
                      </a:r>
                      <a:endParaRPr lang="en-US" altLang="ko-KR" sz="12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altLang="ko-KR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책임자</a:t>
                      </a:r>
                      <a:r>
                        <a:rPr lang="en-US" altLang="ko-KR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    명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4" grid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200" b="1" dirty="0" err="1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실무연구자</a:t>
                      </a:r>
                      <a:endParaRPr lang="en-US" altLang="ko-KR" sz="12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ctr" latinLnBrk="1"/>
                      <a:r>
                        <a:rPr lang="en-US" altLang="ko-KR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실무자</a:t>
                      </a:r>
                      <a:r>
                        <a:rPr lang="en-US" altLang="ko-KR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    명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E-Mail</a:t>
                      </a:r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E-Mail</a:t>
                      </a:r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9292839"/>
                  </a:ext>
                </a:extLst>
              </a:tr>
              <a:tr h="3657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휴대전화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80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휴대전화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3272881"/>
                  </a:ext>
                </a:extLst>
              </a:tr>
              <a:tr h="3657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전화번호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전화번호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2378708"/>
                  </a:ext>
                </a:extLst>
              </a:tr>
              <a:tr h="365752">
                <a:tc rowSpan="3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기관 현황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기관명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latinLnBrk="1"/>
                      <a:endParaRPr lang="ko-KR" altLang="en-US" sz="18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3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8" marR="99058" marT="45710" marB="4571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3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5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사업자번호</a:t>
                      </a: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rgbClr val="C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8" marR="99058" marT="45710" marB="4571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324258"/>
                  </a:ext>
                </a:extLst>
              </a:tr>
              <a:tr h="3657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소재지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latinLnBrk="1"/>
                      <a:endParaRPr lang="ko-KR" altLang="en-US" sz="1800"/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8" marR="99058" marT="45710" marB="4571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570346"/>
                  </a:ext>
                </a:extLst>
              </a:tr>
              <a:tr h="1142444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2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산   출   물</a:t>
                      </a: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8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2" marR="99052" marT="45705" marB="45705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3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60" marR="9906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3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60" marR="9906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747951"/>
                  </a:ext>
                </a:extLst>
              </a:tr>
            </a:tbl>
          </a:graphicData>
        </a:graphic>
      </p:graphicFrame>
      <p:sp>
        <p:nvSpPr>
          <p:cNvPr id="7252" name="TextBox 1">
            <a:extLst>
              <a:ext uri="{FF2B5EF4-FFF2-40B4-BE49-F238E27FC236}">
                <a16:creationId xmlns:a16="http://schemas.microsoft.com/office/drawing/2014/main" id="{E19EEB6E-694A-476D-8F8A-3B56B977D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41725" y="747713"/>
            <a:ext cx="5745163" cy="423862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71450" indent="-1714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개발기간 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1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년 이내 과제는 개발기간 수정 불가능 </a:t>
            </a:r>
            <a:r>
              <a:rPr lang="en-US" altLang="ko-KR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('25.1.22 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~ </a:t>
            </a:r>
            <a:r>
              <a:rPr lang="en-US" altLang="ko-KR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'25.10.11</a:t>
            </a:r>
            <a:r>
              <a:rPr lang="en-US" altLang="ko-KR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</a:t>
            </a:r>
            <a:endParaRPr lang="en-US" altLang="ko-KR" sz="12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개발기간 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1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년 초과 과제는 필요 개발기간 기입   </a:t>
            </a:r>
            <a:r>
              <a:rPr lang="en-US" altLang="ko-KR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('25.1.22 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~ </a:t>
            </a:r>
            <a:r>
              <a:rPr lang="en-US" altLang="ko-KR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'00.00.00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</a:t>
            </a:r>
            <a:endParaRPr lang="ko-KR" altLang="en-US" sz="12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7253" name="TextBox 1">
            <a:extLst>
              <a:ext uri="{FF2B5EF4-FFF2-40B4-BE49-F238E27FC236}">
                <a16:creationId xmlns:a16="http://schemas.microsoft.com/office/drawing/2014/main" id="{A5A9B73E-047A-4BC1-8A75-38BE036BDB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6438" y="4684713"/>
            <a:ext cx="3832225" cy="257175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latinLnBrk="1">
              <a:lnSpc>
                <a:spcPct val="90000"/>
              </a:lnSpc>
            </a:pP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사업자 번호 </a:t>
            </a: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(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업종 기입</a:t>
            </a: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 _ 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기업의 경우만 해당</a:t>
            </a:r>
          </a:p>
        </p:txBody>
      </p:sp>
      <p:sp>
        <p:nvSpPr>
          <p:cNvPr id="7254" name="TextBox 1">
            <a:extLst>
              <a:ext uri="{FF2B5EF4-FFF2-40B4-BE49-F238E27FC236}">
                <a16:creationId xmlns:a16="http://schemas.microsoft.com/office/drawing/2014/main" id="{994AF6A7-0882-47C9-B02A-244A08931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1400" y="5737225"/>
            <a:ext cx="4781550" cy="270843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제품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매뉴얼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도면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보고서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지식재산권에 </a:t>
            </a:r>
            <a:r>
              <a:rPr lang="ko-KR" altLang="en-US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대한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내용 기술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FEEAB15-A595-4C5D-B52A-5318E20B567B}"/>
              </a:ext>
            </a:extLst>
          </p:cNvPr>
          <p:cNvSpPr txBox="1"/>
          <p:nvPr/>
        </p:nvSpPr>
        <p:spPr>
          <a:xfrm>
            <a:off x="485235" y="595736"/>
            <a:ext cx="288117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기술개발 필요성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9623CAC0-398D-448D-94FC-09FD659BF7DD}"/>
              </a:ext>
            </a:extLst>
          </p:cNvPr>
          <p:cNvGraphicFramePr>
            <a:graphicFrameLocks noGrp="1"/>
          </p:cNvGraphicFramePr>
          <p:nvPr/>
        </p:nvGraphicFramePr>
        <p:xfrm>
          <a:off x="614363" y="3402013"/>
          <a:ext cx="8666162" cy="1069975"/>
        </p:xfrm>
        <a:graphic>
          <a:graphicData uri="http://schemas.openxmlformats.org/drawingml/2006/table">
            <a:tbl>
              <a:tblPr firstRow="1" bandRow="1"/>
              <a:tblGrid>
                <a:gridCol w="8666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9975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rgbClr val="C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52" marB="45752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9225" name="그룹 20">
            <a:extLst>
              <a:ext uri="{FF2B5EF4-FFF2-40B4-BE49-F238E27FC236}">
                <a16:creationId xmlns:a16="http://schemas.microsoft.com/office/drawing/2014/main" id="{70C4D98F-B20F-4873-A972-FB654476FE4F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1252538"/>
            <a:ext cx="2881313" cy="369887"/>
            <a:chOff x="514302" y="1085850"/>
            <a:chExt cx="2881175" cy="36933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62854E0-92EF-48E6-82E9-029D8366B94D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</a:t>
              </a:r>
              <a:r>
                <a:rPr lang="ko-KR" altLang="en-US" sz="1800" kern="0" spc="-150" dirty="0" err="1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기술개요</a:t>
              </a: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94293D4A-320B-4C65-8DF1-01FBE404BD44}"/>
                </a:ext>
              </a:extLst>
            </p:cNvPr>
            <p:cNvSpPr/>
            <p:nvPr/>
          </p:nvSpPr>
          <p:spPr bwMode="auto">
            <a:xfrm>
              <a:off x="638121" y="1204733"/>
              <a:ext cx="142868" cy="1426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27" name="표 26">
            <a:extLst>
              <a:ext uri="{FF2B5EF4-FFF2-40B4-BE49-F238E27FC236}">
                <a16:creationId xmlns:a16="http://schemas.microsoft.com/office/drawing/2014/main" id="{5230B7A2-C246-49B2-B04D-AAC4DA28D435}"/>
              </a:ext>
            </a:extLst>
          </p:cNvPr>
          <p:cNvGraphicFramePr>
            <a:graphicFrameLocks noGrp="1"/>
          </p:cNvGraphicFramePr>
          <p:nvPr/>
        </p:nvGraphicFramePr>
        <p:xfrm>
          <a:off x="611188" y="5037138"/>
          <a:ext cx="8666162" cy="1057275"/>
        </p:xfrm>
        <a:graphic>
          <a:graphicData uri="http://schemas.openxmlformats.org/drawingml/2006/table">
            <a:tbl>
              <a:tblPr firstRow="1" bandRow="1"/>
              <a:tblGrid>
                <a:gridCol w="8666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57275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l" latinLnBrk="1"/>
                      <a:endParaRPr lang="en-US" altLang="ko-KR" sz="1400" b="0" dirty="0">
                        <a:solidFill>
                          <a:srgbClr val="C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58" marB="45758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9232" name="그룹 27">
            <a:extLst>
              <a:ext uri="{FF2B5EF4-FFF2-40B4-BE49-F238E27FC236}">
                <a16:creationId xmlns:a16="http://schemas.microsoft.com/office/drawing/2014/main" id="{5FA22C30-333A-43FA-AC20-8B50506FD9EE}"/>
              </a:ext>
            </a:extLst>
          </p:cNvPr>
          <p:cNvGrpSpPr>
            <a:grpSpLocks/>
          </p:cNvGrpSpPr>
          <p:nvPr/>
        </p:nvGrpSpPr>
        <p:grpSpPr bwMode="auto">
          <a:xfrm>
            <a:off x="512763" y="4605338"/>
            <a:ext cx="2879725" cy="369887"/>
            <a:chOff x="514302" y="1085850"/>
            <a:chExt cx="2881175" cy="36933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F81FFFE-7441-48D6-81E4-3EB025158146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기술동향  분석</a:t>
              </a: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0B2A5AB9-8352-4884-8E2A-C6DAEF0BDA8C}"/>
                </a:ext>
              </a:extLst>
            </p:cNvPr>
            <p:cNvSpPr/>
            <p:nvPr/>
          </p:nvSpPr>
          <p:spPr bwMode="auto">
            <a:xfrm>
              <a:off x="638189" y="1204733"/>
              <a:ext cx="142947" cy="1426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9233" name="그룹 20">
            <a:extLst>
              <a:ext uri="{FF2B5EF4-FFF2-40B4-BE49-F238E27FC236}">
                <a16:creationId xmlns:a16="http://schemas.microsoft.com/office/drawing/2014/main" id="{53D1AB26-8488-44F9-B32F-426CC8A77590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2924175"/>
            <a:ext cx="2881313" cy="369888"/>
            <a:chOff x="514302" y="1085850"/>
            <a:chExt cx="2881175" cy="36933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A3D3194-17FD-4381-B057-13E3BF442609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추진배경 </a:t>
              </a:r>
            </a:p>
          </p:txBody>
        </p:sp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4BA4DBD7-76DF-4317-87BB-F2C1D01DF528}"/>
                </a:ext>
              </a:extLst>
            </p:cNvPr>
            <p:cNvSpPr/>
            <p:nvPr/>
          </p:nvSpPr>
          <p:spPr bwMode="auto">
            <a:xfrm>
              <a:off x="638121" y="1204734"/>
              <a:ext cx="142868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26" name="표 25">
            <a:extLst>
              <a:ext uri="{FF2B5EF4-FFF2-40B4-BE49-F238E27FC236}">
                <a16:creationId xmlns:a16="http://schemas.microsoft.com/office/drawing/2014/main" id="{7303D6C5-24D4-4336-8341-855FFE196513}"/>
              </a:ext>
            </a:extLst>
          </p:cNvPr>
          <p:cNvGraphicFramePr>
            <a:graphicFrameLocks noGrp="1"/>
          </p:cNvGraphicFramePr>
          <p:nvPr/>
        </p:nvGraphicFramePr>
        <p:xfrm>
          <a:off x="611188" y="1738313"/>
          <a:ext cx="8666162" cy="1069975"/>
        </p:xfrm>
        <a:graphic>
          <a:graphicData uri="http://schemas.openxmlformats.org/drawingml/2006/table">
            <a:tbl>
              <a:tblPr firstRow="1" bandRow="1"/>
              <a:tblGrid>
                <a:gridCol w="8666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9975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b="0" dirty="0">
                        <a:solidFill>
                          <a:srgbClr val="C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52" marB="45752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" name="TextBox 12">
            <a:extLst>
              <a:ext uri="{FF2B5EF4-FFF2-40B4-BE49-F238E27FC236}">
                <a16:creationId xmlns:a16="http://schemas.microsoft.com/office/drawing/2014/main" id="{7D741AA1-5A5E-4022-BC30-B9A8DE5A5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1289" name="TextBox 20">
            <a:extLst>
              <a:ext uri="{FF2B5EF4-FFF2-40B4-BE49-F238E27FC236}">
                <a16:creationId xmlns:a16="http://schemas.microsoft.com/office/drawing/2014/main" id="{A0A84744-6562-40E4-B4C2-870550605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4413" y="44450"/>
            <a:ext cx="118745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27DFE6-261F-446A-BBB0-5938302498C3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기술구현 방향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4BBEB8-C682-488B-B249-0FD80CE53631}"/>
              </a:ext>
            </a:extLst>
          </p:cNvPr>
          <p:cNvSpPr txBox="1"/>
          <p:nvPr/>
        </p:nvSpPr>
        <p:spPr>
          <a:xfrm>
            <a:off x="6948488" y="44450"/>
            <a:ext cx="1331912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 err="1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9B1617-BAC4-43E6-A630-8AFF0A854CE9}"/>
              </a:ext>
            </a:extLst>
          </p:cNvPr>
          <p:cNvSpPr txBox="1"/>
          <p:nvPr/>
        </p:nvSpPr>
        <p:spPr>
          <a:xfrm>
            <a:off x="8137525" y="44450"/>
            <a:ext cx="1568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기대성과</a:t>
            </a:r>
            <a:r>
              <a:rPr lang="en-US" altLang="ko-KR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및 활용계획</a:t>
            </a:r>
          </a:p>
        </p:txBody>
      </p:sp>
      <p:sp>
        <p:nvSpPr>
          <p:cNvPr id="9245" name="TextBox 1">
            <a:extLst>
              <a:ext uri="{FF2B5EF4-FFF2-40B4-BE49-F238E27FC236}">
                <a16:creationId xmlns:a16="http://schemas.microsoft.com/office/drawing/2014/main" id="{E9567124-57A9-4C58-B24A-CE6E6EF9A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3700" y="2130425"/>
            <a:ext cx="4481513" cy="270843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제안 기술의 개요 및 용도</a:t>
            </a:r>
          </a:p>
        </p:txBody>
      </p:sp>
      <p:sp>
        <p:nvSpPr>
          <p:cNvPr id="9246" name="TextBox 1">
            <a:extLst>
              <a:ext uri="{FF2B5EF4-FFF2-40B4-BE49-F238E27FC236}">
                <a16:creationId xmlns:a16="http://schemas.microsoft.com/office/drawing/2014/main" id="{9E848D6F-A128-47A8-8C37-D9F123DDC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3700" y="3798888"/>
            <a:ext cx="4481513" cy="270843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제안 기술의 배경 및 필요성</a:t>
            </a:r>
          </a:p>
        </p:txBody>
      </p:sp>
      <p:sp>
        <p:nvSpPr>
          <p:cNvPr id="9247" name="TextBox 1">
            <a:extLst>
              <a:ext uri="{FF2B5EF4-FFF2-40B4-BE49-F238E27FC236}">
                <a16:creationId xmlns:a16="http://schemas.microsoft.com/office/drawing/2014/main" id="{FBD0A9FE-7DE9-4250-9DA6-6C8A55F25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3450" y="5418138"/>
            <a:ext cx="6076950" cy="270843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기술적 발전 동향이나 </a:t>
            </a: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Needs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분석내용</a:t>
            </a: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기술 요구사항에 대해 기술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1230BBC9-F2F9-46DB-8F77-ACA80089CEBA}"/>
              </a:ext>
            </a:extLst>
          </p:cNvPr>
          <p:cNvGraphicFramePr>
            <a:graphicFrameLocks noGrp="1"/>
          </p:cNvGraphicFramePr>
          <p:nvPr/>
        </p:nvGraphicFramePr>
        <p:xfrm>
          <a:off x="614363" y="1693863"/>
          <a:ext cx="8666162" cy="2011362"/>
        </p:xfrm>
        <a:graphic>
          <a:graphicData uri="http://schemas.openxmlformats.org/drawingml/2006/table">
            <a:tbl>
              <a:tblPr firstRow="1" bandRow="1"/>
              <a:tblGrid>
                <a:gridCol w="8666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11362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l" latinLnBrk="1"/>
                      <a:endParaRPr lang="en-US" altLang="ko-KR" sz="1400" b="1" baseline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 latinLnBrk="1"/>
                      <a:endParaRPr lang="en-US" altLang="ko-KR" sz="1400" b="1" baseline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 latinLnBrk="1"/>
                      <a:endParaRPr lang="ko-KR" altLang="en-US" sz="14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693" marB="45693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0248" name="그룹 20">
            <a:extLst>
              <a:ext uri="{FF2B5EF4-FFF2-40B4-BE49-F238E27FC236}">
                <a16:creationId xmlns:a16="http://schemas.microsoft.com/office/drawing/2014/main" id="{7143E8A6-1A0C-4F81-9389-C732388B1A40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1222375"/>
            <a:ext cx="2881313" cy="369888"/>
            <a:chOff x="514302" y="1085850"/>
            <a:chExt cx="2881175" cy="36933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9531E89-E05F-44C7-8451-C7B1EB27B781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  기술 차별성</a:t>
              </a:r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1B3C5DC4-CEDD-4208-909A-76A6B35D9DF1}"/>
                </a:ext>
              </a:extLst>
            </p:cNvPr>
            <p:cNvSpPr/>
            <p:nvPr/>
          </p:nvSpPr>
          <p:spPr bwMode="auto">
            <a:xfrm>
              <a:off x="638121" y="1204734"/>
              <a:ext cx="142868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27" name="표 26">
            <a:extLst>
              <a:ext uri="{FF2B5EF4-FFF2-40B4-BE49-F238E27FC236}">
                <a16:creationId xmlns:a16="http://schemas.microsoft.com/office/drawing/2014/main" id="{2EC64BA0-E90E-485D-A0D4-6ADF67DE7EF3}"/>
              </a:ext>
            </a:extLst>
          </p:cNvPr>
          <p:cNvGraphicFramePr>
            <a:graphicFrameLocks noGrp="1"/>
          </p:cNvGraphicFramePr>
          <p:nvPr/>
        </p:nvGraphicFramePr>
        <p:xfrm>
          <a:off x="611188" y="4368800"/>
          <a:ext cx="8666162" cy="1911350"/>
        </p:xfrm>
        <a:graphic>
          <a:graphicData uri="http://schemas.openxmlformats.org/drawingml/2006/table">
            <a:tbl>
              <a:tblPr firstRow="1" bandRow="1"/>
              <a:tblGrid>
                <a:gridCol w="8666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11350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l" latinLnBrk="1"/>
                      <a:endParaRPr lang="ko-KR" altLang="en-US" sz="1400" b="0" dirty="0">
                        <a:solidFill>
                          <a:srgbClr val="C00000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8" marR="99058" marT="45736" marB="45736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0255" name="그룹 27">
            <a:extLst>
              <a:ext uri="{FF2B5EF4-FFF2-40B4-BE49-F238E27FC236}">
                <a16:creationId xmlns:a16="http://schemas.microsoft.com/office/drawing/2014/main" id="{AE96169D-0E98-4CA3-A6EE-C5FB0DCF5A94}"/>
              </a:ext>
            </a:extLst>
          </p:cNvPr>
          <p:cNvGrpSpPr>
            <a:grpSpLocks/>
          </p:cNvGrpSpPr>
          <p:nvPr/>
        </p:nvGrpSpPr>
        <p:grpSpPr bwMode="auto">
          <a:xfrm>
            <a:off x="512763" y="3897313"/>
            <a:ext cx="2879725" cy="369887"/>
            <a:chOff x="514302" y="1085850"/>
            <a:chExt cx="2881175" cy="36933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D2E1870-CB3E-4B5E-88AE-5B4946AB93CF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  현장 </a:t>
              </a:r>
              <a:r>
                <a:rPr lang="ko-KR" altLang="en-US" sz="1800" kern="0" spc="-150" dirty="0" err="1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적용성</a:t>
              </a: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및 사업성</a:t>
              </a: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4A7F38E3-74EF-4BAE-AAEB-6A61F32E8913}"/>
                </a:ext>
              </a:extLst>
            </p:cNvPr>
            <p:cNvSpPr/>
            <p:nvPr/>
          </p:nvSpPr>
          <p:spPr bwMode="auto">
            <a:xfrm>
              <a:off x="638189" y="1204733"/>
              <a:ext cx="142947" cy="1426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/>
            </a:p>
          </p:txBody>
        </p:sp>
      </p:grpSp>
      <p:sp>
        <p:nvSpPr>
          <p:cNvPr id="16" name="TextBox 12">
            <a:extLst>
              <a:ext uri="{FF2B5EF4-FFF2-40B4-BE49-F238E27FC236}">
                <a16:creationId xmlns:a16="http://schemas.microsoft.com/office/drawing/2014/main" id="{2A0EFF3D-44DF-41A1-A108-C1F20D7C95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2306" name="TextBox 16">
            <a:extLst>
              <a:ext uri="{FF2B5EF4-FFF2-40B4-BE49-F238E27FC236}">
                <a16:creationId xmlns:a16="http://schemas.microsoft.com/office/drawing/2014/main" id="{52A9278F-44EA-49D4-A278-8213ECDC10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4413" y="44450"/>
            <a:ext cx="118745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6B58C8-E7D3-4BD5-96F2-D30D02C158DA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기술구현 방향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AA28FC-DEB9-479A-AB2A-18E03C321849}"/>
              </a:ext>
            </a:extLst>
          </p:cNvPr>
          <p:cNvSpPr txBox="1"/>
          <p:nvPr/>
        </p:nvSpPr>
        <p:spPr>
          <a:xfrm>
            <a:off x="6948488" y="44450"/>
            <a:ext cx="1331912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 err="1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기술확보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DA95A2-E2E5-4308-B297-731AFD58C546}"/>
              </a:ext>
            </a:extLst>
          </p:cNvPr>
          <p:cNvSpPr txBox="1"/>
          <p:nvPr/>
        </p:nvSpPr>
        <p:spPr>
          <a:xfrm>
            <a:off x="8137525" y="44450"/>
            <a:ext cx="1568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기대성과</a:t>
            </a:r>
            <a:r>
              <a:rPr lang="en-US" altLang="ko-KR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및 활용계획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0A4867-3187-4427-92FC-EE0B6ECD880C}"/>
              </a:ext>
            </a:extLst>
          </p:cNvPr>
          <p:cNvSpPr txBox="1"/>
          <p:nvPr/>
        </p:nvSpPr>
        <p:spPr>
          <a:xfrm>
            <a:off x="485235" y="595736"/>
            <a:ext cx="288117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기술개발 필요성</a:t>
            </a:r>
          </a:p>
        </p:txBody>
      </p:sp>
      <p:sp>
        <p:nvSpPr>
          <p:cNvPr id="10262" name="TextBox 1">
            <a:extLst>
              <a:ext uri="{FF2B5EF4-FFF2-40B4-BE49-F238E27FC236}">
                <a16:creationId xmlns:a16="http://schemas.microsoft.com/office/drawing/2014/main" id="{35DB54EF-F16E-447A-9146-A7ACA2C62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363" y="2071688"/>
            <a:ext cx="4481512" cy="1083374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>
              <a:lnSpc>
                <a:spcPct val="110000"/>
              </a:lnSpc>
              <a:spcBef>
                <a:spcPct val="2000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기술의 우수성 및 차별성에 대한 소개 </a:t>
            </a:r>
          </a:p>
          <a:p>
            <a:pPr>
              <a:lnSpc>
                <a:spcPct val="110000"/>
              </a:lnSpc>
              <a:spcBef>
                <a:spcPct val="2000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기존 기술의 존재여부 및 </a:t>
            </a:r>
            <a:r>
              <a:rPr lang="ko-KR" altLang="en-US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차이점</a:t>
            </a:r>
            <a:endParaRPr lang="ko-KR" altLang="en-US" sz="12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기술 확보 수준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,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전문인력 보유 현황</a:t>
            </a:r>
          </a:p>
        </p:txBody>
      </p:sp>
      <p:sp>
        <p:nvSpPr>
          <p:cNvPr id="10263" name="TextBox 1">
            <a:extLst>
              <a:ext uri="{FF2B5EF4-FFF2-40B4-BE49-F238E27FC236}">
                <a16:creationId xmlns:a16="http://schemas.microsoft.com/office/drawing/2014/main" id="{4DAAE41F-379C-49B1-95C6-3CC59AD44F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3363" y="4804197"/>
            <a:ext cx="4481512" cy="1083374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>
              <a:lnSpc>
                <a:spcPct val="110000"/>
              </a:lnSpc>
              <a:spcBef>
                <a:spcPct val="2000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구현 및 현장 적용 가능성</a:t>
            </a:r>
          </a:p>
          <a:p>
            <a:pPr>
              <a:lnSpc>
                <a:spcPct val="110000"/>
              </a:lnSpc>
              <a:spcBef>
                <a:spcPct val="20000"/>
              </a:spcBef>
              <a:spcAft>
                <a:spcPts val="1200"/>
              </a:spcAft>
              <a:buClr>
                <a:srgbClr val="000000"/>
              </a:buClr>
            </a:pPr>
            <a:r>
              <a:rPr lang="en-US" altLang="ko-KR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</a:t>
            </a:r>
            <a:r>
              <a:rPr lang="ko-KR" altLang="en-US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국내외 시장 현황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(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규모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)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및 주요 </a:t>
            </a:r>
            <a:r>
              <a:rPr lang="ko-KR" altLang="en-US" sz="1200" dirty="0" err="1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수요처</a:t>
            </a:r>
            <a:endParaRPr lang="ko-KR" altLang="en-US" sz="12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</a:t>
            </a:r>
            <a:r>
              <a:rPr lang="ko-KR" altLang="en-US" sz="1200" dirty="0" smtClean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시장진입 및 성장 가능성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직사각형 8">
            <a:extLst>
              <a:ext uri="{FF2B5EF4-FFF2-40B4-BE49-F238E27FC236}">
                <a16:creationId xmlns:a16="http://schemas.microsoft.com/office/drawing/2014/main" id="{0437000D-2AE3-44CD-A2C7-844E4FDD3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0275" y="2909888"/>
            <a:ext cx="1285875" cy="1643062"/>
          </a:xfrm>
          <a:prstGeom prst="rect">
            <a:avLst/>
          </a:prstGeom>
          <a:noFill/>
          <a:ln w="19050" algn="ctr">
            <a:solidFill>
              <a:srgbClr val="80808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 anchor="ctr"/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ko-KR" altLang="en-US" sz="140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도안</a:t>
            </a:r>
          </a:p>
          <a:p>
            <a:pPr algn="ctr">
              <a:lnSpc>
                <a:spcPct val="130000"/>
              </a:lnSpc>
            </a:pPr>
            <a:r>
              <a:rPr lang="ko-KR" altLang="en-US" sz="140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사진</a:t>
            </a:r>
          </a:p>
          <a:p>
            <a:pPr algn="ctr">
              <a:lnSpc>
                <a:spcPct val="130000"/>
              </a:lnSpc>
            </a:pPr>
            <a:r>
              <a:rPr lang="ko-KR" altLang="en-US" sz="1400">
                <a:solidFill>
                  <a:srgbClr val="0000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설계도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2F20B1-B8AA-4CEC-B725-F2132C486692}"/>
              </a:ext>
            </a:extLst>
          </p:cNvPr>
          <p:cNvSpPr txBox="1"/>
          <p:nvPr/>
        </p:nvSpPr>
        <p:spPr>
          <a:xfrm>
            <a:off x="485230" y="595736"/>
            <a:ext cx="2881175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400" b="1" kern="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기술구현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방향</a:t>
            </a:r>
          </a:p>
        </p:txBody>
      </p:sp>
      <p:grpSp>
        <p:nvGrpSpPr>
          <p:cNvPr id="11268" name="그룹 15">
            <a:extLst>
              <a:ext uri="{FF2B5EF4-FFF2-40B4-BE49-F238E27FC236}">
                <a16:creationId xmlns:a16="http://schemas.microsoft.com/office/drawing/2014/main" id="{049DA992-81C4-4F60-9842-5F303A038DCC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1222375"/>
            <a:ext cx="2881313" cy="369888"/>
            <a:chOff x="514302" y="1085850"/>
            <a:chExt cx="2881175" cy="36933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B61EA9F-88A7-480E-AF3D-9E5106591B34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기술구현  </a:t>
              </a:r>
              <a:r>
                <a:rPr lang="ko-KR" altLang="en-US" sz="1800" kern="0" spc="-150" dirty="0" err="1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최적안</a:t>
              </a:r>
              <a:endParaRPr lang="ko-KR" altLang="en-US" sz="1800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E37D0782-6831-4E78-9E4C-DC3155A01426}"/>
                </a:ext>
              </a:extLst>
            </p:cNvPr>
            <p:cNvSpPr/>
            <p:nvPr/>
          </p:nvSpPr>
          <p:spPr bwMode="auto">
            <a:xfrm>
              <a:off x="638121" y="1204734"/>
              <a:ext cx="142868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" name="그룹 54">
            <a:extLst>
              <a:ext uri="{FF2B5EF4-FFF2-40B4-BE49-F238E27FC236}">
                <a16:creationId xmlns:a16="http://schemas.microsoft.com/office/drawing/2014/main" id="{858C90AD-B523-49B8-B8B6-7F9CC3770534}"/>
              </a:ext>
            </a:extLst>
          </p:cNvPr>
          <p:cNvGrpSpPr>
            <a:grpSpLocks/>
          </p:cNvGrpSpPr>
          <p:nvPr/>
        </p:nvGrpSpPr>
        <p:grpSpPr bwMode="auto">
          <a:xfrm>
            <a:off x="603250" y="1700213"/>
            <a:ext cx="4573588" cy="4600575"/>
            <a:chOff x="4775324" y="2205038"/>
            <a:chExt cx="3829682" cy="3168650"/>
          </a:xfrm>
        </p:grpSpPr>
        <p:sp>
          <p:nvSpPr>
            <p:cNvPr id="22" name="한쪽 모서리는 잘리고 다른 쪽 모서리는 둥근 사각형 21">
              <a:extLst>
                <a:ext uri="{FF2B5EF4-FFF2-40B4-BE49-F238E27FC236}">
                  <a16:creationId xmlns:a16="http://schemas.microsoft.com/office/drawing/2014/main" id="{C5628B95-6B64-4D35-8658-2CA7EAE090B0}"/>
                </a:ext>
              </a:extLst>
            </p:cNvPr>
            <p:cNvSpPr/>
            <p:nvPr/>
          </p:nvSpPr>
          <p:spPr>
            <a:xfrm>
              <a:off x="4788617" y="4980067"/>
              <a:ext cx="3816389" cy="393621"/>
            </a:xfrm>
            <a:prstGeom prst="snipRoundRect">
              <a:avLst>
                <a:gd name="adj1" fmla="val 0"/>
                <a:gd name="adj2" fmla="val 3768"/>
              </a:avLst>
            </a:prstGeom>
            <a:solidFill>
              <a:sysClr val="windowText" lastClr="000000">
                <a:lumMod val="85000"/>
                <a:lumOff val="15000"/>
                <a:alpha val="72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200" kern="0" spc="-150">
                <a:solidFill>
                  <a:sysClr val="window" lastClr="FFFFFF">
                    <a:lumMod val="95000"/>
                  </a:sys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8431099-19D3-4FD6-A65A-9A42503009B1}"/>
                </a:ext>
              </a:extLst>
            </p:cNvPr>
            <p:cNvSpPr txBox="1"/>
            <p:nvPr/>
          </p:nvSpPr>
          <p:spPr>
            <a:xfrm>
              <a:off x="4775324" y="5036853"/>
              <a:ext cx="3816424" cy="237641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ko-KR" sz="1600" b="1" kern="0" spc="-150" dirty="0">
                  <a:solidFill>
                    <a:sysClr val="window" lastClr="FFFFFF">
                      <a:lumMod val="85000"/>
                    </a:sysClr>
                  </a:solidFill>
                  <a:latin typeface="맑은 고딕" pitchFamily="50" charset="-127"/>
                  <a:ea typeface="맑은 고딕" pitchFamily="50" charset="-127"/>
                </a:rPr>
                <a:t>Concept Design (</a:t>
              </a:r>
              <a:r>
                <a:rPr lang="ko-KR" altLang="en-US" sz="1600" b="1" kern="0" spc="-150" dirty="0">
                  <a:solidFill>
                    <a:sysClr val="window" lastClr="FFFFFF">
                      <a:lumMod val="85000"/>
                    </a:sysClr>
                  </a:solidFill>
                  <a:latin typeface="맑은 고딕" pitchFamily="50" charset="-127"/>
                  <a:ea typeface="맑은 고딕" pitchFamily="50" charset="-127"/>
                </a:rPr>
                <a:t>기본 안</a:t>
              </a:r>
              <a:r>
                <a:rPr lang="en-US" altLang="ko-KR" sz="1600" b="1" kern="0" spc="-150" dirty="0">
                  <a:solidFill>
                    <a:sysClr val="window" lastClr="FFFFFF">
                      <a:lumMod val="85000"/>
                    </a:sysClr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</a:p>
          </p:txBody>
        </p:sp>
        <p:sp>
          <p:nvSpPr>
            <p:cNvPr id="26" name="한쪽 모서리는 잘리고 다른 쪽 모서리는 둥근 사각형 25">
              <a:extLst>
                <a:ext uri="{FF2B5EF4-FFF2-40B4-BE49-F238E27FC236}">
                  <a16:creationId xmlns:a16="http://schemas.microsoft.com/office/drawing/2014/main" id="{22C53909-859A-484D-8482-8ED79592447A}"/>
                </a:ext>
              </a:extLst>
            </p:cNvPr>
            <p:cNvSpPr/>
            <p:nvPr/>
          </p:nvSpPr>
          <p:spPr>
            <a:xfrm>
              <a:off x="4788617" y="2205038"/>
              <a:ext cx="3816389" cy="2775029"/>
            </a:xfrm>
            <a:prstGeom prst="snipRoundRect">
              <a:avLst>
                <a:gd name="adj1" fmla="val 0"/>
                <a:gd name="adj2" fmla="val 7607"/>
              </a:avLst>
            </a:prstGeom>
            <a:noFill/>
            <a:ln w="9525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en-US" sz="1800" kern="0" spc="-150">
                <a:solidFill>
                  <a:sysClr val="window" lastClr="FFFFFF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32" name="표 31">
            <a:extLst>
              <a:ext uri="{FF2B5EF4-FFF2-40B4-BE49-F238E27FC236}">
                <a16:creationId xmlns:a16="http://schemas.microsoft.com/office/drawing/2014/main" id="{D02FB92D-C375-4FFB-8318-DD68E35AA3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133274"/>
              </p:ext>
            </p:extLst>
          </p:nvPr>
        </p:nvGraphicFramePr>
        <p:xfrm>
          <a:off x="5332413" y="1704975"/>
          <a:ext cx="4086225" cy="4595813"/>
        </p:xfrm>
        <a:graphic>
          <a:graphicData uri="http://schemas.openxmlformats.org/drawingml/2006/table">
            <a:tbl>
              <a:tblPr firstRow="1" bandRow="1"/>
              <a:tblGrid>
                <a:gridCol w="1069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6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0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753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6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 분</a:t>
                      </a: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6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ko-KR" altLang="en-US" sz="1600" b="1" dirty="0"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 고</a:t>
                      </a: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9012"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400" b="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4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ko-KR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400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9012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012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9012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9012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3" marR="99053" marT="45721" marB="45721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TextBox 12">
            <a:extLst>
              <a:ext uri="{FF2B5EF4-FFF2-40B4-BE49-F238E27FC236}">
                <a16:creationId xmlns:a16="http://schemas.microsoft.com/office/drawing/2014/main" id="{1BDF37CC-8182-431D-B946-E2A0CDFF8F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D8E684-6B08-4FB7-ABB5-3825282FA94E}"/>
              </a:ext>
            </a:extLst>
          </p:cNvPr>
          <p:cNvSpPr txBox="1"/>
          <p:nvPr/>
        </p:nvSpPr>
        <p:spPr>
          <a:xfrm>
            <a:off x="4824413" y="44450"/>
            <a:ext cx="1187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13350" name="TextBox 20">
            <a:extLst>
              <a:ext uri="{FF2B5EF4-FFF2-40B4-BE49-F238E27FC236}">
                <a16:creationId xmlns:a16="http://schemas.microsoft.com/office/drawing/2014/main" id="{301A06EF-111E-4E89-BFCF-6B55E4E86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3913" y="44450"/>
            <a:ext cx="1189037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 dirty="0" err="1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기술구현</a:t>
            </a: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방향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2DD0C3-FDDD-43B6-9851-4154105AA2A2}"/>
              </a:ext>
            </a:extLst>
          </p:cNvPr>
          <p:cNvSpPr txBox="1"/>
          <p:nvPr/>
        </p:nvSpPr>
        <p:spPr>
          <a:xfrm>
            <a:off x="6948488" y="44450"/>
            <a:ext cx="1331912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 err="1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D6062B-75AA-4059-9C4D-2E01FCB5540E}"/>
              </a:ext>
            </a:extLst>
          </p:cNvPr>
          <p:cNvSpPr txBox="1"/>
          <p:nvPr/>
        </p:nvSpPr>
        <p:spPr>
          <a:xfrm>
            <a:off x="8137525" y="44450"/>
            <a:ext cx="1568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기대성과</a:t>
            </a:r>
            <a:r>
              <a:rPr lang="en-US" altLang="ko-KR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및 활용계획</a:t>
            </a:r>
          </a:p>
        </p:txBody>
      </p:sp>
      <p:sp>
        <p:nvSpPr>
          <p:cNvPr id="11305" name="TextBox 1">
            <a:extLst>
              <a:ext uri="{FF2B5EF4-FFF2-40B4-BE49-F238E27FC236}">
                <a16:creationId xmlns:a16="http://schemas.microsoft.com/office/drawing/2014/main" id="{6DD06EA5-16F5-4969-89E2-15BB865368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6150" y="1225550"/>
            <a:ext cx="4481513" cy="270843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그림과 표를 별도의 장표로 분리해서 작성 가능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5020" name="Group 1068">
            <a:extLst>
              <a:ext uri="{FF2B5EF4-FFF2-40B4-BE49-F238E27FC236}">
                <a16:creationId xmlns:a16="http://schemas.microsoft.com/office/drawing/2014/main" id="{F546D8B0-CD83-4E29-812F-A20C394A561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61375786"/>
              </p:ext>
            </p:extLst>
          </p:nvPr>
        </p:nvGraphicFramePr>
        <p:xfrm>
          <a:off x="598488" y="1704975"/>
          <a:ext cx="8396289" cy="4695824"/>
        </p:xfrm>
        <a:graphic>
          <a:graphicData uri="http://schemas.openxmlformats.org/drawingml/2006/table">
            <a:tbl>
              <a:tblPr/>
              <a:tblGrid>
                <a:gridCol w="1663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7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67978">
                  <a:extLst>
                    <a:ext uri="{9D8B030D-6E8A-4147-A177-3AD203B41FA5}">
                      <a16:colId xmlns:a16="http://schemas.microsoft.com/office/drawing/2014/main" val="2977437947"/>
                    </a:ext>
                  </a:extLst>
                </a:gridCol>
                <a:gridCol w="83723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368146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구  분</a:t>
                      </a: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‘</a:t>
                      </a: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24</a:t>
                      </a:r>
                      <a:r>
                        <a:rPr kumimoji="0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'25</a:t>
                      </a:r>
                      <a:r>
                        <a:rPr kumimoji="0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75" marR="92075" marT="46038" marB="46038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64" marR="92064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 고</a:t>
                      </a: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88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12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6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8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9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10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11</a:t>
                      </a:r>
                      <a:r>
                        <a:rPr kumimoji="0" lang="ko-KR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</a:p>
                  </a:txBody>
                  <a:tcPr marL="35992" marR="35992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87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1800" dirty="0"/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Char char="-"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87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1800" dirty="0"/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Char char="-"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87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1800" dirty="0"/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Char char="-"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87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1800" dirty="0"/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Char char="-"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87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ko-KR" altLang="en-US" sz="1800" dirty="0"/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Char char="-"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2055" marR="92055" marT="46039" marB="460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9361BC7A-2B9A-4B8D-9B91-089B18A7320B}"/>
              </a:ext>
            </a:extLst>
          </p:cNvPr>
          <p:cNvSpPr txBox="1"/>
          <p:nvPr/>
        </p:nvSpPr>
        <p:spPr>
          <a:xfrm>
            <a:off x="485235" y="595736"/>
            <a:ext cx="3303587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400" b="1" kern="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기술확보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grpSp>
        <p:nvGrpSpPr>
          <p:cNvPr id="12401" name="그룹 24">
            <a:extLst>
              <a:ext uri="{FF2B5EF4-FFF2-40B4-BE49-F238E27FC236}">
                <a16:creationId xmlns:a16="http://schemas.microsoft.com/office/drawing/2014/main" id="{C41FA7B6-EF5C-4B21-8C40-C90545235E31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1222375"/>
            <a:ext cx="2881313" cy="369888"/>
            <a:chOff x="514302" y="1085850"/>
            <a:chExt cx="2881175" cy="36933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4260F2B-3F9C-4335-9C33-AE875CAB7BF8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과제 추진일정</a:t>
              </a:r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E53DA799-5D25-4A6A-B501-3E810999A577}"/>
                </a:ext>
              </a:extLst>
            </p:cNvPr>
            <p:cNvSpPr/>
            <p:nvPr/>
          </p:nvSpPr>
          <p:spPr bwMode="auto">
            <a:xfrm>
              <a:off x="638121" y="1204734"/>
              <a:ext cx="142868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1B58067-BF5B-43D0-89F4-8389650C85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2A6FB9-DCB3-44D7-9D42-1B18761EC060}"/>
              </a:ext>
            </a:extLst>
          </p:cNvPr>
          <p:cNvSpPr txBox="1"/>
          <p:nvPr/>
        </p:nvSpPr>
        <p:spPr>
          <a:xfrm>
            <a:off x="4824413" y="44450"/>
            <a:ext cx="1187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E59153-E1D7-40BA-9356-29BDA54A0E0A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기술구현 방향</a:t>
            </a:r>
          </a:p>
        </p:txBody>
      </p:sp>
      <p:sp>
        <p:nvSpPr>
          <p:cNvPr id="14454" name="TextBox 16">
            <a:extLst>
              <a:ext uri="{FF2B5EF4-FFF2-40B4-BE49-F238E27FC236}">
                <a16:creationId xmlns:a16="http://schemas.microsoft.com/office/drawing/2014/main" id="{0973B661-5E44-4AF6-9576-E67F23B99C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488" y="44450"/>
            <a:ext cx="1331912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 추진계획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89FB7-D51F-4CE1-95FF-B6BC798813E8}"/>
              </a:ext>
            </a:extLst>
          </p:cNvPr>
          <p:cNvSpPr txBox="1"/>
          <p:nvPr/>
        </p:nvSpPr>
        <p:spPr>
          <a:xfrm>
            <a:off x="8137525" y="44450"/>
            <a:ext cx="1568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기대성과</a:t>
            </a:r>
            <a:r>
              <a:rPr lang="en-US" altLang="ko-KR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및 활용계획</a:t>
            </a:r>
          </a:p>
        </p:txBody>
      </p:sp>
      <p:sp>
        <p:nvSpPr>
          <p:cNvPr id="12407" name="TextBox 1">
            <a:extLst>
              <a:ext uri="{FF2B5EF4-FFF2-40B4-BE49-F238E27FC236}">
                <a16:creationId xmlns:a16="http://schemas.microsoft.com/office/drawing/2014/main" id="{67F44813-140B-4703-892D-02B8EF6C9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6663" y="1155700"/>
            <a:ext cx="5218112" cy="270843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개발기간 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1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년 이상 필요 과제는 양식</a:t>
            </a: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자유롭게 변경하여 작성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380" name="Group 156">
            <a:extLst>
              <a:ext uri="{FF2B5EF4-FFF2-40B4-BE49-F238E27FC236}">
                <a16:creationId xmlns:a16="http://schemas.microsoft.com/office/drawing/2014/main" id="{6010A322-013A-40A0-9F8B-05E287031A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90536"/>
              </p:ext>
            </p:extLst>
          </p:nvPr>
        </p:nvGraphicFramePr>
        <p:xfrm>
          <a:off x="614363" y="1706563"/>
          <a:ext cx="8651874" cy="1965326"/>
        </p:xfrm>
        <a:graphic>
          <a:graphicData uri="http://schemas.openxmlformats.org/drawingml/2006/table">
            <a:tbl>
              <a:tblPr/>
              <a:tblGrid>
                <a:gridCol w="1460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3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28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28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28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03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핵심기술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확보내용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개발기간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예  산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의뢰기관</a:t>
                      </a: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9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9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98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2" marR="91432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0368" name="Group 144">
            <a:extLst>
              <a:ext uri="{FF2B5EF4-FFF2-40B4-BE49-F238E27FC236}">
                <a16:creationId xmlns:a16="http://schemas.microsoft.com/office/drawing/2014/main" id="{11A3FCF9-E1B7-4878-998C-CB05CAB6C0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995390"/>
              </p:ext>
            </p:extLst>
          </p:nvPr>
        </p:nvGraphicFramePr>
        <p:xfrm>
          <a:off x="612775" y="4352925"/>
          <a:ext cx="8653464" cy="1947864"/>
        </p:xfrm>
        <a:graphic>
          <a:graphicData uri="http://schemas.openxmlformats.org/drawingml/2006/table">
            <a:tbl>
              <a:tblPr/>
              <a:tblGrid>
                <a:gridCol w="1442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2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2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22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224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224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437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성  명</a:t>
                      </a: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소  속</a:t>
                      </a: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직  위</a:t>
                      </a: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담당업무</a:t>
                      </a: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참여도</a:t>
                      </a:r>
                      <a:r>
                        <a:rPr kumimoji="0" lang="en-US" altLang="ko-K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(%)</a:t>
                      </a: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비  고</a:t>
                      </a: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8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8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78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3" marR="91433" marT="45737" marB="45737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31" name="직사각형 10">
            <a:extLst>
              <a:ext uri="{FF2B5EF4-FFF2-40B4-BE49-F238E27FC236}">
                <a16:creationId xmlns:a16="http://schemas.microsoft.com/office/drawing/2014/main" id="{DA526359-CD15-4A7F-9D8D-B724DC72F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6780" y="5409353"/>
            <a:ext cx="4455266" cy="295466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</a:pPr>
            <a:r>
              <a:rPr lang="en-US" altLang="ko-KR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* 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과제를 추진하는 </a:t>
            </a:r>
            <a:r>
              <a:rPr lang="ko-KR" altLang="en-US" sz="1200" dirty="0" err="1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참가기관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내의 </a:t>
            </a:r>
            <a:r>
              <a:rPr lang="ko-KR" altLang="en-US" sz="1200" dirty="0" err="1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인력투입</a:t>
            </a:r>
            <a:r>
              <a:rPr lang="ko-KR" altLang="en-US" sz="1200" dirty="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rPr>
              <a:t> 계획 작성</a:t>
            </a:r>
            <a:endParaRPr lang="ko-KR" altLang="en-US" sz="1200" dirty="0">
              <a:solidFill>
                <a:srgbClr val="0000FF"/>
              </a:solidFill>
              <a:latin typeface="바탕체" panose="02030609000101010101" pitchFamily="17" charset="-127"/>
              <a:ea typeface="바탕체" panose="02030609000101010101" pitchFamily="17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5F51C9-85E2-4662-85D3-5AE4E792C187}"/>
              </a:ext>
            </a:extLst>
          </p:cNvPr>
          <p:cNvSpPr txBox="1"/>
          <p:nvPr/>
        </p:nvSpPr>
        <p:spPr>
          <a:xfrm>
            <a:off x="485233" y="595736"/>
            <a:ext cx="3545250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400" b="1" kern="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기술확보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grpSp>
        <p:nvGrpSpPr>
          <p:cNvPr id="13385" name="그룹 14">
            <a:extLst>
              <a:ext uri="{FF2B5EF4-FFF2-40B4-BE49-F238E27FC236}">
                <a16:creationId xmlns:a16="http://schemas.microsoft.com/office/drawing/2014/main" id="{D89BF23F-1129-43BB-90C1-060A1C45DBD3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1222375"/>
            <a:ext cx="4330700" cy="369888"/>
            <a:chOff x="514302" y="1085850"/>
            <a:chExt cx="4330653" cy="3693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91E137-84B5-47B1-95FD-461153A16BA0}"/>
                </a:ext>
              </a:extLst>
            </p:cNvPr>
            <p:cNvSpPr txBox="1"/>
            <p:nvPr/>
          </p:nvSpPr>
          <p:spPr>
            <a:xfrm>
              <a:off x="514302" y="1085850"/>
              <a:ext cx="4330653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  대외기관 협력계획 </a:t>
              </a:r>
              <a:r>
                <a:rPr lang="en-US" altLang="ko-KR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en-US" altLang="ko-KR" sz="1800" kern="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Out-sourcing</a:t>
              </a:r>
              <a:r>
                <a:rPr lang="en-US" altLang="ko-KR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계획</a:t>
              </a:r>
              <a:r>
                <a:rPr lang="en-US" altLang="ko-KR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endParaRPr lang="ko-KR" altLang="en-US" sz="1800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1887455D-4148-43CB-A4D6-E43DFE46BC35}"/>
                </a:ext>
              </a:extLst>
            </p:cNvPr>
            <p:cNvSpPr/>
            <p:nvPr/>
          </p:nvSpPr>
          <p:spPr bwMode="auto">
            <a:xfrm>
              <a:off x="638126" y="1204734"/>
              <a:ext cx="142873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3386" name="그룹 19">
            <a:extLst>
              <a:ext uri="{FF2B5EF4-FFF2-40B4-BE49-F238E27FC236}">
                <a16:creationId xmlns:a16="http://schemas.microsoft.com/office/drawing/2014/main" id="{6450D8E4-ED21-406E-8DF9-F9968DC3E323}"/>
              </a:ext>
            </a:extLst>
          </p:cNvPr>
          <p:cNvGrpSpPr>
            <a:grpSpLocks/>
          </p:cNvGrpSpPr>
          <p:nvPr/>
        </p:nvGrpSpPr>
        <p:grpSpPr bwMode="auto">
          <a:xfrm>
            <a:off x="512763" y="3897313"/>
            <a:ext cx="2879725" cy="369887"/>
            <a:chOff x="514302" y="1085850"/>
            <a:chExt cx="2881175" cy="369332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AECAE95-0E0F-4C35-9C2E-8104CAD1BACB}"/>
                </a:ext>
              </a:extLst>
            </p:cNvPr>
            <p:cNvSpPr txBox="1"/>
            <p:nvPr/>
          </p:nvSpPr>
          <p:spPr>
            <a:xfrm>
              <a:off x="514302" y="1085850"/>
              <a:ext cx="2881175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인력투입 계획</a:t>
              </a: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B4F4CFEE-1DDE-42BE-AB04-2379793E5AE1}"/>
                </a:ext>
              </a:extLst>
            </p:cNvPr>
            <p:cNvSpPr/>
            <p:nvPr/>
          </p:nvSpPr>
          <p:spPr bwMode="auto">
            <a:xfrm>
              <a:off x="638189" y="1204733"/>
              <a:ext cx="142947" cy="14266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5" name="TextBox 12">
            <a:extLst>
              <a:ext uri="{FF2B5EF4-FFF2-40B4-BE49-F238E27FC236}">
                <a16:creationId xmlns:a16="http://schemas.microsoft.com/office/drawing/2014/main" id="{8A4A6FE3-DEDB-4077-ABEB-F67DCD2DA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FEBE01-0B09-4BC1-8CEF-6AA7A61D925B}"/>
              </a:ext>
            </a:extLst>
          </p:cNvPr>
          <p:cNvSpPr txBox="1"/>
          <p:nvPr/>
        </p:nvSpPr>
        <p:spPr>
          <a:xfrm>
            <a:off x="4824413" y="44450"/>
            <a:ext cx="1187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DB49FF-481B-48F4-BAAA-5DB627A4FE8B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기술구현 방향</a:t>
            </a:r>
          </a:p>
        </p:txBody>
      </p:sp>
      <p:sp>
        <p:nvSpPr>
          <p:cNvPr id="15438" name="TextBox 27">
            <a:extLst>
              <a:ext uri="{FF2B5EF4-FFF2-40B4-BE49-F238E27FC236}">
                <a16:creationId xmlns:a16="http://schemas.microsoft.com/office/drawing/2014/main" id="{482F1AC8-BCC0-460A-AE49-858589037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488" y="44450"/>
            <a:ext cx="1331912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 dirty="0" err="1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</a:t>
            </a: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추진계획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A4439B-E2D1-4F3C-AE61-6E817D296F1D}"/>
              </a:ext>
            </a:extLst>
          </p:cNvPr>
          <p:cNvSpPr txBox="1"/>
          <p:nvPr/>
        </p:nvSpPr>
        <p:spPr>
          <a:xfrm>
            <a:off x="8137525" y="44450"/>
            <a:ext cx="1568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기대성과</a:t>
            </a:r>
            <a:r>
              <a:rPr lang="en-US" altLang="ko-KR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및 활용계획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150" name="Group 150">
            <a:extLst>
              <a:ext uri="{FF2B5EF4-FFF2-40B4-BE49-F238E27FC236}">
                <a16:creationId xmlns:a16="http://schemas.microsoft.com/office/drawing/2014/main" id="{62EF0E1D-EF2B-406D-BC56-32D4A54689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902322"/>
              </p:ext>
            </p:extLst>
          </p:nvPr>
        </p:nvGraphicFramePr>
        <p:xfrm>
          <a:off x="612775" y="1692275"/>
          <a:ext cx="8651874" cy="4600574"/>
        </p:xfrm>
        <a:graphic>
          <a:graphicData uri="http://schemas.openxmlformats.org/drawingml/2006/table">
            <a:tbl>
              <a:tblPr/>
              <a:tblGrid>
                <a:gridCol w="2144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09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09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09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0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38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8875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항    목</a:t>
                      </a: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’24</a:t>
                      </a:r>
                      <a:r>
                        <a:rPr kumimoji="0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’25</a:t>
                      </a:r>
                      <a:r>
                        <a:rPr kumimoji="0" lang="ko-KR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년</a:t>
                      </a: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합    계</a:t>
                      </a: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8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4/4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분기</a:t>
                      </a: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1/4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분기</a:t>
                      </a: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2/4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분기</a:t>
                      </a: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3/4</a:t>
                      </a: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분기</a:t>
                      </a: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시험 및 검사</a:t>
                      </a: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8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18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183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합  계</a:t>
                      </a: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4406" name="Text Box 82">
            <a:extLst>
              <a:ext uri="{FF2B5EF4-FFF2-40B4-BE49-F238E27FC236}">
                <a16:creationId xmlns:a16="http://schemas.microsoft.com/office/drawing/2014/main" id="{CDE9F683-063A-4521-827D-2DCD51413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6263" y="1446213"/>
            <a:ext cx="11874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r">
              <a:lnSpc>
                <a:spcPct val="90000"/>
              </a:lnSpc>
              <a:spcBef>
                <a:spcPct val="50000"/>
              </a:spcBef>
            </a:pPr>
            <a:r>
              <a:rPr lang="en-US" altLang="ko-KR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 </a:t>
            </a:r>
            <a:r>
              <a:rPr lang="ko-KR" altLang="en-US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단위 </a:t>
            </a:r>
            <a:r>
              <a:rPr lang="en-US" altLang="ko-KR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천원</a:t>
            </a:r>
            <a:r>
              <a:rPr lang="en-US" altLang="ko-KR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]</a:t>
            </a:r>
            <a:endParaRPr lang="ko-KR" altLang="en-US" sz="110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4A792A-DA47-4B0A-B4A6-E705FE5C3001}"/>
              </a:ext>
            </a:extLst>
          </p:cNvPr>
          <p:cNvSpPr txBox="1"/>
          <p:nvPr/>
        </p:nvSpPr>
        <p:spPr>
          <a:xfrm>
            <a:off x="485236" y="595736"/>
            <a:ext cx="3466873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400" b="1" kern="0" spc="-15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기술확보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추진계획</a:t>
            </a:r>
          </a:p>
        </p:txBody>
      </p:sp>
      <p:grpSp>
        <p:nvGrpSpPr>
          <p:cNvPr id="14408" name="그룹 12">
            <a:extLst>
              <a:ext uri="{FF2B5EF4-FFF2-40B4-BE49-F238E27FC236}">
                <a16:creationId xmlns:a16="http://schemas.microsoft.com/office/drawing/2014/main" id="{8F705156-1E25-48A8-A029-7B2F9F193DE5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1222375"/>
            <a:ext cx="4330700" cy="369888"/>
            <a:chOff x="514302" y="1085850"/>
            <a:chExt cx="4330653" cy="36933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FF078D2-F37D-4474-93E0-407C82260771}"/>
                </a:ext>
              </a:extLst>
            </p:cNvPr>
            <p:cNvSpPr txBox="1"/>
            <p:nvPr/>
          </p:nvSpPr>
          <p:spPr>
            <a:xfrm>
              <a:off x="514302" y="1085850"/>
              <a:ext cx="4330653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  연구개발 투자비 예산계획</a:t>
              </a: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A6988B5C-9B07-4E72-B17A-8BC8A6D04FBC}"/>
                </a:ext>
              </a:extLst>
            </p:cNvPr>
            <p:cNvSpPr/>
            <p:nvPr/>
          </p:nvSpPr>
          <p:spPr bwMode="auto">
            <a:xfrm>
              <a:off x="638126" y="1204734"/>
              <a:ext cx="142873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15" name="TextBox 12">
            <a:extLst>
              <a:ext uri="{FF2B5EF4-FFF2-40B4-BE49-F238E27FC236}">
                <a16:creationId xmlns:a16="http://schemas.microsoft.com/office/drawing/2014/main" id="{E90000ED-18EB-4C0D-8E2A-698202FB45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B6F2F0-01E5-4756-BE43-68E721420B82}"/>
              </a:ext>
            </a:extLst>
          </p:cNvPr>
          <p:cNvSpPr txBox="1"/>
          <p:nvPr/>
        </p:nvSpPr>
        <p:spPr>
          <a:xfrm>
            <a:off x="4824413" y="44450"/>
            <a:ext cx="1187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기술개발 필요성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F5B959-B469-4C82-8B26-440691187C7F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기술구현 방향</a:t>
            </a:r>
          </a:p>
        </p:txBody>
      </p:sp>
      <p:sp>
        <p:nvSpPr>
          <p:cNvPr id="16461" name="TextBox 19">
            <a:extLst>
              <a:ext uri="{FF2B5EF4-FFF2-40B4-BE49-F238E27FC236}">
                <a16:creationId xmlns:a16="http://schemas.microsoft.com/office/drawing/2014/main" id="{7C4906AD-AEFD-46D0-9BD4-FAFFC80D9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488" y="44450"/>
            <a:ext cx="1331912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 추진계획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B4D108-D893-4DC7-8543-CFF85D81723C}"/>
              </a:ext>
            </a:extLst>
          </p:cNvPr>
          <p:cNvSpPr txBox="1"/>
          <p:nvPr/>
        </p:nvSpPr>
        <p:spPr>
          <a:xfrm>
            <a:off x="8137525" y="44450"/>
            <a:ext cx="1568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기대성과</a:t>
            </a:r>
            <a:r>
              <a:rPr lang="en-US" altLang="ko-KR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및 활용계획</a:t>
            </a:r>
          </a:p>
        </p:txBody>
      </p:sp>
      <p:sp>
        <p:nvSpPr>
          <p:cNvPr id="14414" name="TextBox 1">
            <a:extLst>
              <a:ext uri="{FF2B5EF4-FFF2-40B4-BE49-F238E27FC236}">
                <a16:creationId xmlns:a16="http://schemas.microsoft.com/office/drawing/2014/main" id="{6D6E50C5-6A15-43F2-A97B-5B2CA70DA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6538" y="1046163"/>
            <a:ext cx="5218112" cy="295466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  <a:defRPr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defRPr>
            </a:lvl1pPr>
          </a:lstStyle>
          <a:p>
            <a:r>
              <a:rPr lang="en-US" altLang="ko-KR"/>
              <a:t>* </a:t>
            </a:r>
            <a:r>
              <a:rPr lang="ko-KR" altLang="en-US"/>
              <a:t>개발기간 </a:t>
            </a:r>
            <a:r>
              <a:rPr lang="en-US" altLang="ko-KR"/>
              <a:t>1</a:t>
            </a:r>
            <a:r>
              <a:rPr lang="ko-KR" altLang="en-US"/>
              <a:t>년 이상 필요 과제는 양식</a:t>
            </a:r>
            <a:r>
              <a:rPr lang="en-US" altLang="ko-KR"/>
              <a:t> </a:t>
            </a:r>
            <a:r>
              <a:rPr lang="ko-KR" altLang="en-US"/>
              <a:t>자유롭게 변경하여 작성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82">
            <a:extLst>
              <a:ext uri="{FF2B5EF4-FFF2-40B4-BE49-F238E27FC236}">
                <a16:creationId xmlns:a16="http://schemas.microsoft.com/office/drawing/2014/main" id="{176C165C-8D65-4E3C-BE0B-0F792680A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6263" y="1446213"/>
            <a:ext cx="11874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r">
              <a:lnSpc>
                <a:spcPct val="90000"/>
              </a:lnSpc>
              <a:spcBef>
                <a:spcPct val="50000"/>
              </a:spcBef>
            </a:pPr>
            <a:r>
              <a:rPr lang="en-US" altLang="ko-KR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[ </a:t>
            </a:r>
            <a:r>
              <a:rPr lang="ko-KR" altLang="en-US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단위 </a:t>
            </a:r>
            <a:r>
              <a:rPr lang="en-US" altLang="ko-KR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천원</a:t>
            </a:r>
            <a:r>
              <a:rPr lang="en-US" altLang="ko-KR" sz="11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]</a:t>
            </a:r>
            <a:endParaRPr lang="ko-KR" altLang="en-US" sz="110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BCC3B1-16A8-45C2-A8A8-24C21C685022}"/>
              </a:ext>
            </a:extLst>
          </p:cNvPr>
          <p:cNvSpPr txBox="1"/>
          <p:nvPr/>
        </p:nvSpPr>
        <p:spPr>
          <a:xfrm>
            <a:off x="485235" y="595736"/>
            <a:ext cx="4126547" cy="461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2400" b="1" kern="0" spc="-15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기술확보</a:t>
            </a:r>
            <a:r>
              <a:rPr lang="ko-KR" altLang="en-US" sz="2400" b="1" kern="0" spc="-15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b="1" kern="0" spc="-15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추진계획</a:t>
            </a:r>
          </a:p>
        </p:txBody>
      </p:sp>
      <p:grpSp>
        <p:nvGrpSpPr>
          <p:cNvPr id="15364" name="그룹 26">
            <a:extLst>
              <a:ext uri="{FF2B5EF4-FFF2-40B4-BE49-F238E27FC236}">
                <a16:creationId xmlns:a16="http://schemas.microsoft.com/office/drawing/2014/main" id="{31DC40E2-9BB3-47EC-B274-E67A8892D917}"/>
              </a:ext>
            </a:extLst>
          </p:cNvPr>
          <p:cNvGrpSpPr>
            <a:grpSpLocks/>
          </p:cNvGrpSpPr>
          <p:nvPr/>
        </p:nvGrpSpPr>
        <p:grpSpPr bwMode="auto">
          <a:xfrm>
            <a:off x="514350" y="1222375"/>
            <a:ext cx="4330700" cy="369888"/>
            <a:chOff x="514302" y="1085850"/>
            <a:chExt cx="4330653" cy="36933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2E08A73-1D93-43C6-BAD6-A815F03B4D40}"/>
                </a:ext>
              </a:extLst>
            </p:cNvPr>
            <p:cNvSpPr txBox="1"/>
            <p:nvPr/>
          </p:nvSpPr>
          <p:spPr>
            <a:xfrm>
              <a:off x="514302" y="1085850"/>
              <a:ext cx="4330653" cy="3693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69850" h="38100" prst="cross"/>
              </a:sp3d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o-KR" altLang="en-US" sz="1800" kern="0" spc="-150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rPr>
                <a:t>    연구개발 투자비 예산내역</a:t>
              </a: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7E11E0EF-2541-4885-9D20-4ED194349D47}"/>
                </a:ext>
              </a:extLst>
            </p:cNvPr>
            <p:cNvSpPr/>
            <p:nvPr/>
          </p:nvSpPr>
          <p:spPr bwMode="auto">
            <a:xfrm>
              <a:off x="638126" y="1204734"/>
              <a:ext cx="142873" cy="1426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endParaRPr lang="ko-KR" altLang="en-US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aphicFrame>
        <p:nvGraphicFramePr>
          <p:cNvPr id="32" name="Group 150">
            <a:extLst>
              <a:ext uri="{FF2B5EF4-FFF2-40B4-BE49-F238E27FC236}">
                <a16:creationId xmlns:a16="http://schemas.microsoft.com/office/drawing/2014/main" id="{75BCF4D9-4C02-439D-83E1-A44BD683D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469881"/>
              </p:ext>
            </p:extLst>
          </p:nvPr>
        </p:nvGraphicFramePr>
        <p:xfrm>
          <a:off x="612775" y="1692275"/>
          <a:ext cx="8651875" cy="4608516"/>
        </p:xfrm>
        <a:graphic>
          <a:graphicData uri="http://schemas.openxmlformats.org/drawingml/2006/table">
            <a:tbl>
              <a:tblPr/>
              <a:tblGrid>
                <a:gridCol w="2144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3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3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075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항    목</a:t>
                      </a: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세부내역</a:t>
                      </a: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합    계</a:t>
                      </a: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3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시험 및 검사</a:t>
                      </a: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53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53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53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53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53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539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합  계</a:t>
                      </a: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ko-KR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1439" marR="91439" marT="45721" marB="45721" anchor="ctr" horzOverflow="overflow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" name="TextBox 12">
            <a:extLst>
              <a:ext uri="{FF2B5EF4-FFF2-40B4-BE49-F238E27FC236}">
                <a16:creationId xmlns:a16="http://schemas.microsoft.com/office/drawing/2014/main" id="{EF463607-B967-4B9B-9052-3480F27C3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6350" y="44450"/>
            <a:ext cx="1079500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 개요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E2D08D-157D-49FD-B171-D6A7DAD3A23E}"/>
              </a:ext>
            </a:extLst>
          </p:cNvPr>
          <p:cNvSpPr txBox="1"/>
          <p:nvPr/>
        </p:nvSpPr>
        <p:spPr>
          <a:xfrm>
            <a:off x="4824413" y="44450"/>
            <a:ext cx="1187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기술개발 필요성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20E0A2-69C9-4812-81A0-42758A189E9A}"/>
              </a:ext>
            </a:extLst>
          </p:cNvPr>
          <p:cNvSpPr txBox="1"/>
          <p:nvPr/>
        </p:nvSpPr>
        <p:spPr>
          <a:xfrm>
            <a:off x="5903913" y="44450"/>
            <a:ext cx="1189037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기술구현 방향</a:t>
            </a:r>
          </a:p>
        </p:txBody>
      </p:sp>
      <p:sp>
        <p:nvSpPr>
          <p:cNvPr id="17455" name="TextBox 17">
            <a:extLst>
              <a:ext uri="{FF2B5EF4-FFF2-40B4-BE49-F238E27FC236}">
                <a16:creationId xmlns:a16="http://schemas.microsoft.com/office/drawing/2014/main" id="{E5CE8CE8-C1EB-4717-8249-2AE6D6074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8488" y="44450"/>
            <a:ext cx="1331912" cy="21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>
              <a:lnSpc>
                <a:spcPct val="90000"/>
              </a:lnSpc>
              <a:defRPr/>
            </a:pPr>
            <a:r>
              <a:rPr lang="ko-KR" altLang="en-US" sz="900" b="1" dirty="0" err="1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기술확보</a:t>
            </a:r>
            <a:r>
              <a:rPr lang="ko-KR" altLang="en-US" sz="900" b="1" dirty="0">
                <a:solidFill>
                  <a:schemeClr val="accent2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추진계획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F0DD011-586E-4BA4-A22C-FF624C652E30}"/>
              </a:ext>
            </a:extLst>
          </p:cNvPr>
          <p:cNvSpPr txBox="1"/>
          <p:nvPr/>
        </p:nvSpPr>
        <p:spPr>
          <a:xfrm>
            <a:off x="8137525" y="44450"/>
            <a:ext cx="1568450" cy="217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기대성과</a:t>
            </a:r>
            <a:r>
              <a:rPr lang="en-US" altLang="ko-KR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900" dirty="0">
                <a:solidFill>
                  <a:schemeClr val="bg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및 활용계획</a:t>
            </a:r>
          </a:p>
        </p:txBody>
      </p:sp>
      <p:sp>
        <p:nvSpPr>
          <p:cNvPr id="15408" name="TextBox 1">
            <a:extLst>
              <a:ext uri="{FF2B5EF4-FFF2-40B4-BE49-F238E27FC236}">
                <a16:creationId xmlns:a16="http://schemas.microsoft.com/office/drawing/2014/main" id="{CAC241D8-DFAD-467F-9E52-7519271D19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6538" y="1046163"/>
            <a:ext cx="5218112" cy="295466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ko-KR"/>
            </a:defPPr>
            <a:lvl1pPr algn="ctr">
              <a:lnSpc>
                <a:spcPct val="110000"/>
              </a:lnSpc>
              <a:spcBef>
                <a:spcPct val="20000"/>
              </a:spcBef>
              <a:buClr>
                <a:srgbClr val="000000"/>
              </a:buClr>
              <a:defRPr sz="1200">
                <a:solidFill>
                  <a:srgbClr val="0000FF"/>
                </a:solidFill>
                <a:latin typeface="바탕체" panose="02030609000101010101" pitchFamily="17" charset="-127"/>
                <a:ea typeface="바탕체" panose="02030609000101010101" pitchFamily="17" charset="-127"/>
              </a:defRPr>
            </a:lvl1pPr>
          </a:lstStyle>
          <a:p>
            <a:r>
              <a:rPr lang="en-US" altLang="ko-KR"/>
              <a:t>* </a:t>
            </a:r>
            <a:r>
              <a:rPr lang="ko-KR" altLang="en-US"/>
              <a:t>개발기간 </a:t>
            </a:r>
            <a:r>
              <a:rPr lang="en-US" altLang="ko-KR"/>
              <a:t>1</a:t>
            </a:r>
            <a:r>
              <a:rPr lang="ko-KR" altLang="en-US"/>
              <a:t>년 이상 필요 과제는 양식</a:t>
            </a:r>
            <a:r>
              <a:rPr lang="en-US" altLang="ko-KR"/>
              <a:t> </a:t>
            </a:r>
            <a:r>
              <a:rPr lang="ko-KR" altLang="en-US"/>
              <a:t>자유롭게 변경하여 작성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삼성건설">
  <a:themeElements>
    <a:clrScheme name="삼성건설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삼성건설">
      <a:majorFont>
        <a:latin typeface="HY울릉도L"/>
        <a:ea typeface="HY울릉도L"/>
        <a:cs typeface=""/>
      </a:majorFont>
      <a:minorFont>
        <a:latin typeface="Arial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ln w="19050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20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C99FF"/>
            </a:gs>
            <a:gs pos="50000">
              <a:schemeClr val="bg1"/>
            </a:gs>
            <a:gs pos="100000">
              <a:srgbClr val="CC99FF"/>
            </a:gs>
          </a:gsLst>
          <a:lin ang="5400000" scaled="1"/>
        </a:gradFill>
        <a:ln w="19050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ko-KR" altLang="en-US" sz="20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삼성건설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삼성건설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삼성건설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삼성건설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삼성건설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삼성건설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삼성건설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15515</TotalTime>
  <Words>921</Words>
  <Application>Microsoft Office PowerPoint</Application>
  <PresentationFormat>A4 용지(210x297mm)</PresentationFormat>
  <Paragraphs>257</Paragraphs>
  <Slides>13</Slides>
  <Notes>4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0" baseType="lpstr">
      <vt:lpstr>HY울릉도L</vt:lpstr>
      <vt:lpstr>굴림</vt:lpstr>
      <vt:lpstr>맑은 고딕</vt:lpstr>
      <vt:lpstr>바탕체</vt:lpstr>
      <vt:lpstr>Arial</vt:lpstr>
      <vt:lpstr>Wingdings</vt:lpstr>
      <vt:lpstr>삼성건설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PwC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heeje</dc:creator>
  <cp:lastModifiedBy>SAMSUNG</cp:lastModifiedBy>
  <cp:revision>420</cp:revision>
  <cp:lastPrinted>2020-08-12T01:15:44Z</cp:lastPrinted>
  <dcterms:created xsi:type="dcterms:W3CDTF">2002-12-09T01:35:10Z</dcterms:created>
  <dcterms:modified xsi:type="dcterms:W3CDTF">2024-06-14T02:10:36Z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